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370" y="-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387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837724" y="1675448"/>
            <a:ext cx="12954952" cy="1408033"/>
          </a:xfrm>
          <a:prstGeom prst="rect">
            <a:avLst/>
          </a:prstGeom>
          <a:noFill/>
          <a:ln/>
        </p:spPr>
        <p:txBody>
          <a:bodyPr wrap="square" lIns="0" tIns="0" rIns="0" bIns="0" rtlCol="0" anchor="t"/>
          <a:lstStyle/>
          <a:p>
            <a:pPr marL="0" indent="0" algn="ctr">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TITLE:MIS for Online Examination and Result Processing</a:t>
            </a:r>
            <a:endParaRPr lang="en-US" sz="4400" dirty="0"/>
          </a:p>
        </p:txBody>
      </p:sp>
      <p:sp>
        <p:nvSpPr>
          <p:cNvPr id="3" name="Text 1"/>
          <p:cNvSpPr/>
          <p:nvPr/>
        </p:nvSpPr>
        <p:spPr>
          <a:xfrm>
            <a:off x="837724" y="3562231"/>
            <a:ext cx="12954952" cy="383024"/>
          </a:xfrm>
          <a:prstGeom prst="rect">
            <a:avLst/>
          </a:prstGeom>
          <a:noFill/>
          <a:ln/>
        </p:spPr>
        <p:txBody>
          <a:bodyPr wrap="none" lIns="0" tIns="0" rIns="0" bIns="0" rtlCol="0" anchor="t"/>
          <a:lstStyle/>
          <a:p>
            <a:pPr marL="0" indent="0" algn="ctr">
              <a:lnSpc>
                <a:spcPts val="3000"/>
              </a:lnSpc>
              <a:buNone/>
            </a:pPr>
            <a:endParaRPr lang="en-US" sz="1850" dirty="0"/>
          </a:p>
        </p:txBody>
      </p:sp>
      <p:sp>
        <p:nvSpPr>
          <p:cNvPr id="4" name="Text 2"/>
          <p:cNvSpPr/>
          <p:nvPr/>
        </p:nvSpPr>
        <p:spPr>
          <a:xfrm>
            <a:off x="837724" y="4214455"/>
            <a:ext cx="12954952" cy="383024"/>
          </a:xfrm>
          <a:prstGeom prst="rect">
            <a:avLst/>
          </a:prstGeom>
          <a:noFill/>
          <a:ln/>
        </p:spPr>
        <p:txBody>
          <a:bodyPr wrap="none" lIns="0" tIns="0" rIns="0" bIns="0" rtlCol="0" anchor="t"/>
          <a:lstStyle/>
          <a:p>
            <a:pPr marL="0" indent="0" algn="ctr">
              <a:lnSpc>
                <a:spcPts val="3000"/>
              </a:lnSpc>
              <a:buNone/>
            </a:pPr>
            <a:endParaRPr lang="en-US" sz="1850" dirty="0"/>
          </a:p>
        </p:txBody>
      </p:sp>
      <p:sp>
        <p:nvSpPr>
          <p:cNvPr id="5" name="Text 3"/>
          <p:cNvSpPr/>
          <p:nvPr/>
        </p:nvSpPr>
        <p:spPr>
          <a:xfrm>
            <a:off x="837724" y="4866680"/>
            <a:ext cx="12954952"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Presented by,</a:t>
            </a:r>
            <a:endParaRPr lang="en-US" sz="1850" dirty="0"/>
          </a:p>
        </p:txBody>
      </p:sp>
      <p:sp>
        <p:nvSpPr>
          <p:cNvPr id="6" name="Text 4"/>
          <p:cNvSpPr/>
          <p:nvPr/>
        </p:nvSpPr>
        <p:spPr>
          <a:xfrm>
            <a:off x="837724" y="5518904"/>
            <a:ext cx="12954952"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Snegha C-192110562</a:t>
            </a:r>
            <a:endParaRPr lang="en-US" sz="1850" dirty="0"/>
          </a:p>
        </p:txBody>
      </p:sp>
      <p:sp>
        <p:nvSpPr>
          <p:cNvPr id="7" name="Text 5"/>
          <p:cNvSpPr/>
          <p:nvPr/>
        </p:nvSpPr>
        <p:spPr>
          <a:xfrm>
            <a:off x="837724" y="6171128"/>
            <a:ext cx="12954952"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Sathyapriya S-192110246</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904280"/>
            <a:ext cx="12954952" cy="1408033"/>
          </a:xfrm>
          <a:prstGeom prst="rect">
            <a:avLst/>
          </a:prstGeom>
          <a:noFill/>
          <a:ln/>
        </p:spPr>
        <p:txBody>
          <a:bodyPr wrap="squar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Hardware and Software Requirements: Infrastructure Overview</a:t>
            </a:r>
            <a:endParaRPr lang="en-US" sz="4400" dirty="0"/>
          </a:p>
        </p:txBody>
      </p:sp>
      <p:sp>
        <p:nvSpPr>
          <p:cNvPr id="3" name="Text 1"/>
          <p:cNvSpPr/>
          <p:nvPr/>
        </p:nvSpPr>
        <p:spPr>
          <a:xfrm>
            <a:off x="1753195" y="4044315"/>
            <a:ext cx="2816185" cy="351949"/>
          </a:xfrm>
          <a:prstGeom prst="rect">
            <a:avLst/>
          </a:prstGeom>
          <a:noFill/>
          <a:ln/>
        </p:spPr>
        <p:txBody>
          <a:bodyPr wrap="none" lIns="0" tIns="0" rIns="0" bIns="0" rtlCol="0" anchor="t"/>
          <a:lstStyle/>
          <a:p>
            <a:pPr marL="0" indent="0" algn="r">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Servers</a:t>
            </a:r>
            <a:endParaRPr lang="en-US" sz="2200" dirty="0"/>
          </a:p>
        </p:txBody>
      </p:sp>
      <p:sp>
        <p:nvSpPr>
          <p:cNvPr id="4" name="Text 2"/>
          <p:cNvSpPr/>
          <p:nvPr/>
        </p:nvSpPr>
        <p:spPr>
          <a:xfrm>
            <a:off x="837724" y="4539853"/>
            <a:ext cx="3731657"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High-performance servers for backend processing and data storage. </a:t>
            </a:r>
            <a:br>
              <a:rPr lang="en-US" sz="1850" kern="0" spc="-38" dirty="0">
                <a:solidFill>
                  <a:srgbClr val="272525"/>
                </a:solidFill>
                <a:latin typeface="Source Sans Pro" pitchFamily="34" charset="0"/>
                <a:ea typeface="Source Sans Pro" pitchFamily="34" charset="-122"/>
                <a:cs typeface="Source Sans Pro" pitchFamily="34" charset="-120"/>
              </a:rPr>
            </a:br>
            <a:r>
              <a:rPr lang="en-US" sz="1850" kern="0" spc="-38" dirty="0">
                <a:solidFill>
                  <a:srgbClr val="272525"/>
                </a:solidFill>
                <a:latin typeface="Source Sans Pro" pitchFamily="34" charset="0"/>
                <a:ea typeface="Source Sans Pro" pitchFamily="34" charset="-122"/>
                <a:cs typeface="Source Sans Pro" pitchFamily="34" charset="-120"/>
              </a:rPr>
              <a:t>Types of severs</a:t>
            </a:r>
          </a:p>
          <a:p>
            <a:pPr marL="342900" indent="-342900">
              <a:lnSpc>
                <a:spcPts val="3000"/>
              </a:lnSpc>
              <a:buFont typeface="Arial" panose="020B0604020202020204" pitchFamily="34" charset="0"/>
              <a:buChar char="•"/>
            </a:pPr>
            <a:r>
              <a:rPr lang="en-US" sz="1850" kern="0" spc="-38" dirty="0">
                <a:solidFill>
                  <a:srgbClr val="272525"/>
                </a:solidFill>
                <a:latin typeface="Source Sans Pro" pitchFamily="34" charset="0"/>
                <a:ea typeface="Source Sans Pro" pitchFamily="34" charset="-122"/>
                <a:cs typeface="Source Sans Pro" pitchFamily="34" charset="-120"/>
              </a:rPr>
              <a:t>Application server</a:t>
            </a:r>
            <a:br>
              <a:rPr lang="en-US" sz="1850" kern="0" spc="-38" dirty="0">
                <a:solidFill>
                  <a:srgbClr val="272525"/>
                </a:solidFill>
                <a:latin typeface="Source Sans Pro" pitchFamily="34" charset="0"/>
                <a:ea typeface="Source Sans Pro" pitchFamily="34" charset="-122"/>
                <a:cs typeface="Source Sans Pro" pitchFamily="34" charset="-120"/>
              </a:rPr>
            </a:br>
            <a:r>
              <a:rPr lang="en-US" sz="1850" kern="0" spc="-38" dirty="0">
                <a:solidFill>
                  <a:srgbClr val="272525"/>
                </a:solidFill>
                <a:latin typeface="Source Sans Pro" pitchFamily="34" charset="0"/>
                <a:ea typeface="Source Sans Pro" pitchFamily="34" charset="-122"/>
                <a:cs typeface="Source Sans Pro" pitchFamily="34" charset="-120"/>
              </a:rPr>
              <a:t>Web server</a:t>
            </a:r>
            <a:br>
              <a:rPr lang="en-US" sz="1850" kern="0" spc="-38" dirty="0">
                <a:solidFill>
                  <a:srgbClr val="272525"/>
                </a:solidFill>
                <a:latin typeface="Source Sans Pro" pitchFamily="34" charset="0"/>
                <a:ea typeface="Source Sans Pro" pitchFamily="34" charset="-122"/>
                <a:cs typeface="Source Sans Pro" pitchFamily="34" charset="-120"/>
              </a:rPr>
            </a:br>
            <a:r>
              <a:rPr lang="en-US" sz="1850" kern="0" spc="-38" dirty="0">
                <a:solidFill>
                  <a:srgbClr val="272525"/>
                </a:solidFill>
                <a:latin typeface="Source Sans Pro" pitchFamily="34" charset="0"/>
                <a:ea typeface="Source Sans Pro" pitchFamily="34" charset="-122"/>
                <a:cs typeface="Source Sans Pro" pitchFamily="34" charset="-120"/>
              </a:rPr>
              <a:t>Database Server </a:t>
            </a:r>
          </a:p>
          <a:p>
            <a:pPr marL="342900" indent="-342900">
              <a:lnSpc>
                <a:spcPts val="3000"/>
              </a:lnSpc>
              <a:buFont typeface="Arial" panose="020B0604020202020204" pitchFamily="34" charset="0"/>
              <a:buChar char="•"/>
            </a:pPr>
            <a:r>
              <a:rPr lang="en-US" sz="1850" kern="0" spc="-38" dirty="0">
                <a:solidFill>
                  <a:srgbClr val="272525"/>
                </a:solidFill>
                <a:latin typeface="Source Sans Pro" pitchFamily="34" charset="0"/>
                <a:ea typeface="Source Sans Pro" pitchFamily="34" charset="-122"/>
                <a:cs typeface="Source Sans Pro" pitchFamily="34" charset="-120"/>
              </a:rPr>
              <a:t>Intel </a:t>
            </a:r>
            <a:r>
              <a:rPr lang="en-US" sz="1850" kern="0" spc="-38" dirty="0" err="1">
                <a:solidFill>
                  <a:srgbClr val="272525"/>
                </a:solidFill>
                <a:latin typeface="Source Sans Pro" pitchFamily="34" charset="0"/>
                <a:ea typeface="Source Sans Pro" pitchFamily="34" charset="-122"/>
                <a:cs typeface="Source Sans Pro" pitchFamily="34" charset="-120"/>
              </a:rPr>
              <a:t>xeon</a:t>
            </a:r>
            <a:r>
              <a:rPr lang="en-US" sz="1850" kern="0" spc="-38" dirty="0">
                <a:solidFill>
                  <a:srgbClr val="272525"/>
                </a:solidFill>
                <a:latin typeface="Source Sans Pro" pitchFamily="34" charset="0"/>
                <a:ea typeface="Source Sans Pro" pitchFamily="34" charset="-122"/>
                <a:cs typeface="Source Sans Pro" pitchFamily="34" charset="-120"/>
              </a:rPr>
              <a:t> gold 6248 processor it has capacity of 2TB.</a:t>
            </a:r>
            <a:br>
              <a:rPr lang="en-US" sz="1850" kern="0" spc="-38" dirty="0">
                <a:solidFill>
                  <a:srgbClr val="272525"/>
                </a:solidFill>
                <a:latin typeface="Source Sans Pro" pitchFamily="34" charset="0"/>
                <a:ea typeface="Source Sans Pro" pitchFamily="34" charset="-122"/>
                <a:cs typeface="Source Sans Pro" pitchFamily="34" charset="-120"/>
              </a:rPr>
            </a:br>
            <a:endParaRPr lang="en-US" sz="1850" dirty="0"/>
          </a:p>
        </p:txBody>
      </p:sp>
      <p:pic>
        <p:nvPicPr>
          <p:cNvPr id="5" name="Image 0" descr="preencoded.png"/>
          <p:cNvPicPr>
            <a:picLocks noChangeAspect="1"/>
          </p:cNvPicPr>
          <p:nvPr/>
        </p:nvPicPr>
        <p:blipFill>
          <a:blip r:embed="rId3"/>
          <a:stretch>
            <a:fillRect/>
          </a:stretch>
        </p:blipFill>
        <p:spPr>
          <a:xfrm>
            <a:off x="5048131" y="2791063"/>
            <a:ext cx="4534138" cy="4534138"/>
          </a:xfrm>
          <a:prstGeom prst="rect">
            <a:avLst/>
          </a:prstGeom>
        </p:spPr>
      </p:pic>
      <p:sp>
        <p:nvSpPr>
          <p:cNvPr id="6" name="Text 3"/>
          <p:cNvSpPr/>
          <p:nvPr/>
        </p:nvSpPr>
        <p:spPr>
          <a:xfrm>
            <a:off x="5677019" y="4545925"/>
            <a:ext cx="149543" cy="478631"/>
          </a:xfrm>
          <a:prstGeom prst="rect">
            <a:avLst/>
          </a:prstGeom>
          <a:noFill/>
          <a:ln/>
        </p:spPr>
        <p:txBody>
          <a:bodyPr wrap="none" lIns="0" tIns="0" rIns="0" bIns="0" rtlCol="0" anchor="t"/>
          <a:lstStyle/>
          <a:p>
            <a:pPr marL="0" indent="0">
              <a:lnSpc>
                <a:spcPts val="3750"/>
              </a:lnSpc>
              <a:buNone/>
            </a:pPr>
            <a:r>
              <a:rPr lang="en-US" sz="2350" kern="0" spc="-47"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350" dirty="0"/>
          </a:p>
        </p:txBody>
      </p:sp>
      <p:sp>
        <p:nvSpPr>
          <p:cNvPr id="7" name="Text 4"/>
          <p:cNvSpPr/>
          <p:nvPr/>
        </p:nvSpPr>
        <p:spPr>
          <a:xfrm>
            <a:off x="9582269" y="2115446"/>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Database</a:t>
            </a:r>
            <a:endParaRPr lang="en-US" sz="2200" dirty="0"/>
          </a:p>
        </p:txBody>
      </p:sp>
      <p:sp>
        <p:nvSpPr>
          <p:cNvPr id="8" name="Text 5"/>
          <p:cNvSpPr/>
          <p:nvPr/>
        </p:nvSpPr>
        <p:spPr>
          <a:xfrm>
            <a:off x="9692283" y="2688193"/>
            <a:ext cx="3851434" cy="15320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Scalable database system for storing exam content, student data, and results. Optimized for efficient data retrieval and real-time processing.</a:t>
            </a:r>
          </a:p>
          <a:p>
            <a:pPr marL="0" indent="0" algn="l">
              <a:lnSpc>
                <a:spcPts val="3000"/>
              </a:lnSpc>
              <a:buNone/>
            </a:pPr>
            <a:r>
              <a:rPr lang="en-US" sz="1850" kern="0" spc="-38" dirty="0">
                <a:solidFill>
                  <a:srgbClr val="272525"/>
                </a:solidFill>
                <a:latin typeface="Source Sans Pro" pitchFamily="34" charset="0"/>
              </a:rPr>
              <a:t>PostgreSQL ,</a:t>
            </a:r>
            <a:r>
              <a:rPr lang="en-US" sz="1850" kern="0" spc="-38" dirty="0" err="1">
                <a:solidFill>
                  <a:srgbClr val="272525"/>
                </a:solidFill>
                <a:latin typeface="Source Sans Pro" pitchFamily="34" charset="0"/>
              </a:rPr>
              <a:t>MangoDB</a:t>
            </a:r>
            <a:endParaRPr lang="en-US" sz="1850" kern="0" spc="-38" dirty="0">
              <a:solidFill>
                <a:srgbClr val="272525"/>
              </a:solidFill>
              <a:latin typeface="Source Sans Pro" pitchFamily="34" charset="0"/>
            </a:endParaRPr>
          </a:p>
          <a:p>
            <a:pPr marL="0" indent="0" algn="l">
              <a:lnSpc>
                <a:spcPts val="3000"/>
              </a:lnSpc>
              <a:buNone/>
            </a:pPr>
            <a:r>
              <a:rPr lang="en-US" sz="1850" kern="0" spc="-38" dirty="0">
                <a:solidFill>
                  <a:srgbClr val="272525"/>
                </a:solidFill>
                <a:latin typeface="Source Sans Pro" pitchFamily="34" charset="0"/>
              </a:rPr>
              <a:t>12 core intel </a:t>
            </a:r>
            <a:r>
              <a:rPr lang="en-US" sz="1850" kern="0" spc="-38" dirty="0" err="1">
                <a:solidFill>
                  <a:srgbClr val="272525"/>
                </a:solidFill>
                <a:latin typeface="Source Sans Pro" pitchFamily="34" charset="0"/>
              </a:rPr>
              <a:t>xeon</a:t>
            </a:r>
            <a:r>
              <a:rPr lang="en-US" sz="1850" kern="0" spc="-38" dirty="0">
                <a:solidFill>
                  <a:srgbClr val="272525"/>
                </a:solidFill>
                <a:latin typeface="Source Sans Pro" pitchFamily="34" charset="0"/>
              </a:rPr>
              <a:t> silver</a:t>
            </a:r>
          </a:p>
          <a:p>
            <a:pPr marL="0" indent="0" algn="l">
              <a:lnSpc>
                <a:spcPts val="3000"/>
              </a:lnSpc>
              <a:buNone/>
            </a:pPr>
            <a:r>
              <a:rPr lang="en-US" sz="1850" kern="0" spc="-38" dirty="0">
                <a:solidFill>
                  <a:srgbClr val="272525"/>
                </a:solidFill>
                <a:latin typeface="Source Sans Pro" pitchFamily="34" charset="0"/>
              </a:rPr>
              <a:t>Ram 128 GB.</a:t>
            </a:r>
          </a:p>
          <a:p>
            <a:pPr marL="0" indent="0" algn="l">
              <a:lnSpc>
                <a:spcPts val="3000"/>
              </a:lnSpc>
              <a:buNone/>
            </a:pPr>
            <a:endParaRPr lang="en-US" sz="1850" kern="0" spc="-38" dirty="0">
              <a:solidFill>
                <a:srgbClr val="272525"/>
              </a:solidFill>
              <a:latin typeface="Source Sans Pro" pitchFamily="34" charset="0"/>
            </a:endParaRPr>
          </a:p>
          <a:p>
            <a:pPr marL="0" indent="0" algn="l">
              <a:lnSpc>
                <a:spcPts val="3000"/>
              </a:lnSpc>
              <a:buNone/>
            </a:pPr>
            <a:endParaRPr lang="en-US" sz="1850" kern="0" spc="-38" dirty="0">
              <a:solidFill>
                <a:srgbClr val="272525"/>
              </a:solidFill>
              <a:latin typeface="Source Sans Pro" pitchFamily="34" charset="0"/>
            </a:endParaRPr>
          </a:p>
          <a:p>
            <a:pPr marL="0" indent="0" algn="l">
              <a:lnSpc>
                <a:spcPts val="3000"/>
              </a:lnSpc>
              <a:buNone/>
            </a:pPr>
            <a:endParaRPr lang="en-US" sz="1850" dirty="0"/>
          </a:p>
        </p:txBody>
      </p:sp>
      <p:pic>
        <p:nvPicPr>
          <p:cNvPr id="9" name="Image 1" descr="preencoded.png"/>
          <p:cNvPicPr>
            <a:picLocks noChangeAspect="1"/>
          </p:cNvPicPr>
          <p:nvPr/>
        </p:nvPicPr>
        <p:blipFill>
          <a:blip r:embed="rId4"/>
          <a:stretch>
            <a:fillRect/>
          </a:stretch>
        </p:blipFill>
        <p:spPr>
          <a:xfrm>
            <a:off x="5048131" y="2791063"/>
            <a:ext cx="4534138" cy="4534138"/>
          </a:xfrm>
          <a:prstGeom prst="rect">
            <a:avLst/>
          </a:prstGeom>
        </p:spPr>
      </p:pic>
      <p:sp>
        <p:nvSpPr>
          <p:cNvPr id="10" name="Text 6"/>
          <p:cNvSpPr/>
          <p:nvPr/>
        </p:nvSpPr>
        <p:spPr>
          <a:xfrm>
            <a:off x="8258294" y="3601283"/>
            <a:ext cx="149543" cy="478631"/>
          </a:xfrm>
          <a:prstGeom prst="rect">
            <a:avLst/>
          </a:prstGeom>
          <a:noFill/>
          <a:ln/>
        </p:spPr>
        <p:txBody>
          <a:bodyPr wrap="none" lIns="0" tIns="0" rIns="0" bIns="0" rtlCol="0" anchor="t"/>
          <a:lstStyle/>
          <a:p>
            <a:pPr marL="0" indent="0">
              <a:lnSpc>
                <a:spcPts val="3750"/>
              </a:lnSpc>
              <a:buNone/>
            </a:pPr>
            <a:r>
              <a:rPr lang="en-US" sz="2350" kern="0" spc="-47"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350" dirty="0"/>
          </a:p>
        </p:txBody>
      </p:sp>
      <p:sp>
        <p:nvSpPr>
          <p:cNvPr id="11" name="Text 7"/>
          <p:cNvSpPr/>
          <p:nvPr/>
        </p:nvSpPr>
        <p:spPr>
          <a:xfrm>
            <a:off x="9672302" y="5605105"/>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Network</a:t>
            </a:r>
            <a:endParaRPr lang="en-US" sz="2200" dirty="0"/>
          </a:p>
        </p:txBody>
      </p:sp>
      <p:sp>
        <p:nvSpPr>
          <p:cNvPr id="12" name="Text 8"/>
          <p:cNvSpPr/>
          <p:nvPr/>
        </p:nvSpPr>
        <p:spPr>
          <a:xfrm>
            <a:off x="9582269" y="6092260"/>
            <a:ext cx="3851434" cy="15320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High-bandwidth network infrastructure for supporting concurrent user access. Ensures low latency and reliable connectivity during exams.</a:t>
            </a:r>
          </a:p>
          <a:p>
            <a:pPr marL="0" indent="0" algn="l">
              <a:lnSpc>
                <a:spcPts val="3000"/>
              </a:lnSpc>
              <a:buNone/>
            </a:pPr>
            <a:r>
              <a:rPr lang="en-US" sz="1850" kern="0" spc="-38" dirty="0">
                <a:solidFill>
                  <a:srgbClr val="272525"/>
                </a:solidFill>
                <a:latin typeface="Source Sans Pro" pitchFamily="34" charset="0"/>
              </a:rPr>
              <a:t>Cisco catalyst 9300 series it is a router.</a:t>
            </a:r>
            <a:endParaRPr lang="en-US" sz="1850" dirty="0"/>
          </a:p>
        </p:txBody>
      </p:sp>
      <p:pic>
        <p:nvPicPr>
          <p:cNvPr id="13" name="Image 2" descr="preencoded.png"/>
          <p:cNvPicPr>
            <a:picLocks noChangeAspect="1"/>
          </p:cNvPicPr>
          <p:nvPr/>
        </p:nvPicPr>
        <p:blipFill>
          <a:blip r:embed="rId5"/>
          <a:stretch>
            <a:fillRect/>
          </a:stretch>
        </p:blipFill>
        <p:spPr>
          <a:xfrm>
            <a:off x="5048131" y="2791063"/>
            <a:ext cx="4534138" cy="4534138"/>
          </a:xfrm>
          <a:prstGeom prst="rect">
            <a:avLst/>
          </a:prstGeom>
        </p:spPr>
      </p:pic>
      <p:sp>
        <p:nvSpPr>
          <p:cNvPr id="14" name="Text 9"/>
          <p:cNvSpPr/>
          <p:nvPr/>
        </p:nvSpPr>
        <p:spPr>
          <a:xfrm>
            <a:off x="7785735" y="6309003"/>
            <a:ext cx="149543" cy="478631"/>
          </a:xfrm>
          <a:prstGeom prst="rect">
            <a:avLst/>
          </a:prstGeom>
          <a:noFill/>
          <a:ln/>
        </p:spPr>
        <p:txBody>
          <a:bodyPr wrap="none" lIns="0" tIns="0" rIns="0" bIns="0" rtlCol="0" anchor="t"/>
          <a:lstStyle/>
          <a:p>
            <a:pPr marL="0" indent="0">
              <a:lnSpc>
                <a:spcPts val="3750"/>
              </a:lnSpc>
              <a:buNone/>
            </a:pPr>
            <a:r>
              <a:rPr lang="en-US" sz="2350" kern="0" spc="-47"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3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1235512"/>
            <a:ext cx="12954952" cy="1408033"/>
          </a:xfrm>
          <a:prstGeom prst="rect">
            <a:avLst/>
          </a:prstGeom>
          <a:noFill/>
          <a:ln/>
        </p:spPr>
        <p:txBody>
          <a:bodyPr wrap="squar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Implementation Flow: From Exam Creation to Result Generation</a:t>
            </a:r>
            <a:endParaRPr lang="en-US" sz="4400" dirty="0"/>
          </a:p>
        </p:txBody>
      </p:sp>
      <p:pic>
        <p:nvPicPr>
          <p:cNvPr id="3" name="Image 0" descr="preencoded.png"/>
          <p:cNvPicPr>
            <a:picLocks noChangeAspect="1"/>
          </p:cNvPicPr>
          <p:nvPr/>
        </p:nvPicPr>
        <p:blipFill>
          <a:blip r:embed="rId3"/>
          <a:stretch>
            <a:fillRect/>
          </a:stretch>
        </p:blipFill>
        <p:spPr>
          <a:xfrm>
            <a:off x="837724" y="3292038"/>
            <a:ext cx="2800826" cy="2800826"/>
          </a:xfrm>
          <a:prstGeom prst="rect">
            <a:avLst/>
          </a:prstGeom>
        </p:spPr>
      </p:pic>
      <p:sp>
        <p:nvSpPr>
          <p:cNvPr id="4" name="Text 1"/>
          <p:cNvSpPr/>
          <p:nvPr/>
        </p:nvSpPr>
        <p:spPr>
          <a:xfrm>
            <a:off x="4230053" y="3217902"/>
            <a:ext cx="9570244" cy="268116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 typical online examination flowchart would include the following key elements: </a:t>
            </a:r>
            <a:r>
              <a:rPr lang="en-US" sz="1850" b="1" kern="0" spc="-38" dirty="0">
                <a:solidFill>
                  <a:srgbClr val="272525"/>
                </a:solidFill>
                <a:latin typeface="Source Sans Pro" pitchFamily="34" charset="0"/>
                <a:ea typeface="Source Sans Pro" pitchFamily="34" charset="-122"/>
                <a:cs typeface="Source Sans Pro" pitchFamily="34" charset="-120"/>
              </a:rPr>
              <a:t>User Login/Registration, Accessing Exam Details, Viewing Questions, Answering Questions, Submitting Exam, Result Generation, and Admin Panel for managing exams and questions</a:t>
            </a:r>
            <a:r>
              <a:rPr lang="en-US" sz="1850" kern="0" spc="-38" dirty="0">
                <a:solidFill>
                  <a:srgbClr val="272525"/>
                </a:solidFill>
                <a:latin typeface="Source Sans Pro" pitchFamily="34" charset="0"/>
                <a:ea typeface="Source Sans Pro" pitchFamily="34" charset="-122"/>
                <a:cs typeface="Source Sans Pro" pitchFamily="34" charset="-120"/>
              </a:rPr>
              <a:t>; encompassing steps like student registration, login, selecting an exam, displaying questions, recording answers, time management, submission confirmation, and viewing results, with potential additional features like proctoring, feedback, and question bank management depending on the system complexity.</a:t>
            </a:r>
            <a:endParaRPr lang="en-US" sz="1850" dirty="0"/>
          </a:p>
        </p:txBody>
      </p:sp>
      <p:sp>
        <p:nvSpPr>
          <p:cNvPr id="5" name="Text 2"/>
          <p:cNvSpPr/>
          <p:nvPr/>
        </p:nvSpPr>
        <p:spPr>
          <a:xfrm>
            <a:off x="837724" y="6610945"/>
            <a:ext cx="12954952" cy="383024"/>
          </a:xfrm>
          <a:prstGeom prst="rect">
            <a:avLst/>
          </a:prstGeom>
          <a:noFill/>
          <a:ln/>
        </p:spPr>
        <p:txBody>
          <a:bodyPr wrap="none" lIns="0" tIns="0" rIns="0" bIns="0" rtlCol="0" anchor="t"/>
          <a:lstStyle/>
          <a:p>
            <a:pPr marL="0" indent="0">
              <a:lnSpc>
                <a:spcPts val="3000"/>
              </a:lnSpc>
              <a:buNone/>
            </a:pP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137047"/>
            <a:ext cx="6972538"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Real Time Result Generation</a:t>
            </a:r>
            <a:endParaRPr lang="en-US" sz="4400" dirty="0"/>
          </a:p>
        </p:txBody>
      </p:sp>
      <p:sp>
        <p:nvSpPr>
          <p:cNvPr id="4" name="Text 1"/>
          <p:cNvSpPr/>
          <p:nvPr/>
        </p:nvSpPr>
        <p:spPr>
          <a:xfrm>
            <a:off x="837724" y="2319695"/>
            <a:ext cx="7468553" cy="789861"/>
          </a:xfrm>
          <a:prstGeom prst="rect">
            <a:avLst/>
          </a:prstGeom>
          <a:noFill/>
          <a:ln/>
        </p:spPr>
        <p:txBody>
          <a:bodyPr wrap="none" lIns="0" tIns="0" rIns="0" bIns="0" rtlCol="0" anchor="t"/>
          <a:lstStyle/>
          <a:p>
            <a:pPr marL="0" indent="0" algn="ctr">
              <a:lnSpc>
                <a:spcPts val="6200"/>
              </a:lnSpc>
              <a:buNone/>
            </a:pPr>
            <a:r>
              <a:rPr lang="en-US" sz="6200" kern="0" spc="-124" dirty="0">
                <a:solidFill>
                  <a:srgbClr val="272525"/>
                </a:solidFill>
                <a:latin typeface="Source Serif Pro Semi Bold" pitchFamily="34" charset="0"/>
                <a:ea typeface="Source Serif Pro Semi Bold" pitchFamily="34" charset="-122"/>
                <a:cs typeface="Source Serif Pro Semi Bold" pitchFamily="34" charset="-120"/>
              </a:rPr>
              <a:t>1000</a:t>
            </a:r>
            <a:endParaRPr lang="en-US" sz="6200" dirty="0"/>
          </a:p>
        </p:txBody>
      </p:sp>
      <p:sp>
        <p:nvSpPr>
          <p:cNvPr id="5" name="Text 2"/>
          <p:cNvSpPr/>
          <p:nvPr/>
        </p:nvSpPr>
        <p:spPr>
          <a:xfrm>
            <a:off x="3163848" y="3408640"/>
            <a:ext cx="2816185" cy="351949"/>
          </a:xfrm>
          <a:prstGeom prst="rect">
            <a:avLst/>
          </a:prstGeom>
          <a:noFill/>
          <a:ln/>
        </p:spPr>
        <p:txBody>
          <a:bodyPr wrap="none" lIns="0" tIns="0" rIns="0" bIns="0" rtlCol="0" anchor="t"/>
          <a:lstStyle/>
          <a:p>
            <a:pPr marL="0" indent="0" algn="ctr">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Students</a:t>
            </a:r>
            <a:endParaRPr lang="en-US" sz="2200" dirty="0"/>
          </a:p>
        </p:txBody>
      </p:sp>
      <p:sp>
        <p:nvSpPr>
          <p:cNvPr id="6" name="Text 3"/>
          <p:cNvSpPr/>
          <p:nvPr/>
        </p:nvSpPr>
        <p:spPr>
          <a:xfrm>
            <a:off x="837724" y="3904178"/>
            <a:ext cx="7468553" cy="383024"/>
          </a:xfrm>
          <a:prstGeom prst="rect">
            <a:avLst/>
          </a:prstGeom>
          <a:noFill/>
          <a:ln/>
        </p:spPr>
        <p:txBody>
          <a:bodyPr wrap="none" lIns="0" tIns="0" rIns="0" bIns="0" rtlCol="0" anchor="t"/>
          <a:lstStyle/>
          <a:p>
            <a:pPr marL="0" indent="0" algn="ctr">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System can manage this number of students simultaneously.</a:t>
            </a:r>
            <a:endParaRPr lang="en-US" sz="1850" dirty="0"/>
          </a:p>
        </p:txBody>
      </p:sp>
      <p:sp>
        <p:nvSpPr>
          <p:cNvPr id="7" name="Text 4"/>
          <p:cNvSpPr/>
          <p:nvPr/>
        </p:nvSpPr>
        <p:spPr>
          <a:xfrm>
            <a:off x="837724" y="5124926"/>
            <a:ext cx="7468553" cy="789861"/>
          </a:xfrm>
          <a:prstGeom prst="rect">
            <a:avLst/>
          </a:prstGeom>
          <a:noFill/>
          <a:ln/>
        </p:spPr>
        <p:txBody>
          <a:bodyPr wrap="none" lIns="0" tIns="0" rIns="0" bIns="0" rtlCol="0" anchor="t"/>
          <a:lstStyle/>
          <a:p>
            <a:pPr marL="0" indent="0" algn="ctr">
              <a:lnSpc>
                <a:spcPts val="6200"/>
              </a:lnSpc>
              <a:buNone/>
            </a:pPr>
            <a:r>
              <a:rPr lang="en-US" sz="6200" kern="0" spc="-124" dirty="0">
                <a:solidFill>
                  <a:srgbClr val="272525"/>
                </a:solidFill>
                <a:latin typeface="Source Serif Pro Semi Bold" pitchFamily="34" charset="0"/>
                <a:ea typeface="Source Serif Pro Semi Bold" pitchFamily="34" charset="-122"/>
                <a:cs typeface="Source Serif Pro Semi Bold" pitchFamily="34" charset="-120"/>
              </a:rPr>
              <a:t>10</a:t>
            </a:r>
            <a:endParaRPr lang="en-US" sz="6200" dirty="0"/>
          </a:p>
        </p:txBody>
      </p:sp>
      <p:sp>
        <p:nvSpPr>
          <p:cNvPr id="8" name="Text 5"/>
          <p:cNvSpPr/>
          <p:nvPr/>
        </p:nvSpPr>
        <p:spPr>
          <a:xfrm>
            <a:off x="3163848" y="6213872"/>
            <a:ext cx="2816185" cy="351949"/>
          </a:xfrm>
          <a:prstGeom prst="rect">
            <a:avLst/>
          </a:prstGeom>
          <a:noFill/>
          <a:ln/>
        </p:spPr>
        <p:txBody>
          <a:bodyPr wrap="none" lIns="0" tIns="0" rIns="0" bIns="0" rtlCol="0" anchor="t"/>
          <a:lstStyle/>
          <a:p>
            <a:pPr marL="0" indent="0" algn="ctr">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Seconds</a:t>
            </a:r>
            <a:endParaRPr lang="en-US" sz="2200" dirty="0"/>
          </a:p>
        </p:txBody>
      </p:sp>
      <p:sp>
        <p:nvSpPr>
          <p:cNvPr id="9" name="Text 6"/>
          <p:cNvSpPr/>
          <p:nvPr/>
        </p:nvSpPr>
        <p:spPr>
          <a:xfrm>
            <a:off x="837724" y="6709410"/>
            <a:ext cx="7468553" cy="383024"/>
          </a:xfrm>
          <a:prstGeom prst="rect">
            <a:avLst/>
          </a:prstGeom>
          <a:noFill/>
          <a:ln/>
        </p:spPr>
        <p:txBody>
          <a:bodyPr wrap="none" lIns="0" tIns="0" rIns="0" bIns="0" rtlCol="0" anchor="t"/>
          <a:lstStyle/>
          <a:p>
            <a:pPr marL="0" indent="0" algn="ctr">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Time needed to generate results in real time.</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911304"/>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Future Enhancements</a:t>
            </a:r>
            <a:endParaRPr lang="en-US" sz="4400" dirty="0"/>
          </a:p>
        </p:txBody>
      </p:sp>
      <p:sp>
        <p:nvSpPr>
          <p:cNvPr id="4" name="Text 1"/>
          <p:cNvSpPr/>
          <p:nvPr/>
        </p:nvSpPr>
        <p:spPr>
          <a:xfrm>
            <a:off x="837724" y="1974294"/>
            <a:ext cx="7468553"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MIS system is built for future growth. It supports integration of new features and technologies.</a:t>
            </a:r>
            <a:endParaRPr lang="en-US" sz="1850" dirty="0"/>
          </a:p>
        </p:txBody>
      </p:sp>
      <p:pic>
        <p:nvPicPr>
          <p:cNvPr id="5" name="Image 1" descr="preencoded.png"/>
          <p:cNvPicPr>
            <a:picLocks noChangeAspect="1"/>
          </p:cNvPicPr>
          <p:nvPr/>
        </p:nvPicPr>
        <p:blipFill>
          <a:blip r:embed="rId4"/>
          <a:stretch>
            <a:fillRect/>
          </a:stretch>
        </p:blipFill>
        <p:spPr>
          <a:xfrm>
            <a:off x="837724" y="3009543"/>
            <a:ext cx="1196816" cy="1436251"/>
          </a:xfrm>
          <a:prstGeom prst="rect">
            <a:avLst/>
          </a:prstGeom>
        </p:spPr>
      </p:pic>
      <p:sp>
        <p:nvSpPr>
          <p:cNvPr id="6" name="Text 2"/>
          <p:cNvSpPr/>
          <p:nvPr/>
        </p:nvSpPr>
        <p:spPr>
          <a:xfrm>
            <a:off x="2393513" y="3248858"/>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AI Proctoring</a:t>
            </a:r>
            <a:endParaRPr lang="en-US" sz="2200" dirty="0"/>
          </a:p>
        </p:txBody>
      </p:sp>
      <p:sp>
        <p:nvSpPr>
          <p:cNvPr id="7" name="Text 3"/>
          <p:cNvSpPr/>
          <p:nvPr/>
        </p:nvSpPr>
        <p:spPr>
          <a:xfrm>
            <a:off x="2393513" y="3744397"/>
            <a:ext cx="5912763"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Implement AI for monitoring exams.</a:t>
            </a:r>
            <a:endParaRPr lang="en-US" sz="1850" dirty="0"/>
          </a:p>
        </p:txBody>
      </p:sp>
      <p:pic>
        <p:nvPicPr>
          <p:cNvPr id="8" name="Image 2" descr="preencoded.png"/>
          <p:cNvPicPr>
            <a:picLocks noChangeAspect="1"/>
          </p:cNvPicPr>
          <p:nvPr/>
        </p:nvPicPr>
        <p:blipFill>
          <a:blip r:embed="rId5"/>
          <a:stretch>
            <a:fillRect/>
          </a:stretch>
        </p:blipFill>
        <p:spPr>
          <a:xfrm>
            <a:off x="837724" y="4445794"/>
            <a:ext cx="1196816" cy="1436251"/>
          </a:xfrm>
          <a:prstGeom prst="rect">
            <a:avLst/>
          </a:prstGeom>
        </p:spPr>
      </p:pic>
      <p:sp>
        <p:nvSpPr>
          <p:cNvPr id="9" name="Text 4"/>
          <p:cNvSpPr/>
          <p:nvPr/>
        </p:nvSpPr>
        <p:spPr>
          <a:xfrm>
            <a:off x="2393513" y="4685109"/>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Blockchain Integration</a:t>
            </a:r>
            <a:endParaRPr lang="en-US" sz="2200" dirty="0"/>
          </a:p>
        </p:txBody>
      </p:sp>
      <p:sp>
        <p:nvSpPr>
          <p:cNvPr id="10" name="Text 5"/>
          <p:cNvSpPr/>
          <p:nvPr/>
        </p:nvSpPr>
        <p:spPr>
          <a:xfrm>
            <a:off x="2393513" y="5180647"/>
            <a:ext cx="5912763"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Enhance security with blockchain.</a:t>
            </a:r>
            <a:endParaRPr lang="en-US" sz="1850" dirty="0"/>
          </a:p>
        </p:txBody>
      </p:sp>
      <p:pic>
        <p:nvPicPr>
          <p:cNvPr id="11" name="Image 3" descr="preencoded.png"/>
          <p:cNvPicPr>
            <a:picLocks noChangeAspect="1"/>
          </p:cNvPicPr>
          <p:nvPr/>
        </p:nvPicPr>
        <p:blipFill>
          <a:blip r:embed="rId6"/>
          <a:stretch>
            <a:fillRect/>
          </a:stretch>
        </p:blipFill>
        <p:spPr>
          <a:xfrm>
            <a:off x="837724" y="5882045"/>
            <a:ext cx="1196816" cy="1436251"/>
          </a:xfrm>
          <a:prstGeom prst="rect">
            <a:avLst/>
          </a:prstGeom>
        </p:spPr>
      </p:pic>
      <p:sp>
        <p:nvSpPr>
          <p:cNvPr id="12" name="Text 6"/>
          <p:cNvSpPr/>
          <p:nvPr/>
        </p:nvSpPr>
        <p:spPr>
          <a:xfrm>
            <a:off x="2393513" y="6121360"/>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Mobile Access</a:t>
            </a:r>
            <a:endParaRPr lang="en-US" sz="2200" dirty="0"/>
          </a:p>
        </p:txBody>
      </p:sp>
      <p:sp>
        <p:nvSpPr>
          <p:cNvPr id="13" name="Text 7"/>
          <p:cNvSpPr/>
          <p:nvPr/>
        </p:nvSpPr>
        <p:spPr>
          <a:xfrm>
            <a:off x="2393513" y="6616898"/>
            <a:ext cx="5912763"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Enable exam access on mobile devices.</a:t>
            </a:r>
            <a:endParaRPr lang="en-US" sz="1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030010"/>
            <a:ext cx="7468553" cy="1408033"/>
          </a:xfrm>
          <a:prstGeom prst="rect">
            <a:avLst/>
          </a:prstGeom>
          <a:noFill/>
          <a:ln/>
        </p:spPr>
        <p:txBody>
          <a:bodyPr wrap="squar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Performance Metrics for Evaluation</a:t>
            </a:r>
            <a:endParaRPr lang="en-US" sz="4400" dirty="0"/>
          </a:p>
        </p:txBody>
      </p:sp>
      <p:sp>
        <p:nvSpPr>
          <p:cNvPr id="4" name="Text 1"/>
          <p:cNvSpPr/>
          <p:nvPr/>
        </p:nvSpPr>
        <p:spPr>
          <a:xfrm>
            <a:off x="837724" y="2797016"/>
            <a:ext cx="7468553"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Analyze system efficiency to identify bottlenecks. Use data-driven insights for continuous improvement.</a:t>
            </a:r>
            <a:endParaRPr lang="en-US" sz="1850" dirty="0"/>
          </a:p>
        </p:txBody>
      </p:sp>
      <p:sp>
        <p:nvSpPr>
          <p:cNvPr id="5" name="Shape 2"/>
          <p:cNvSpPr/>
          <p:nvPr/>
        </p:nvSpPr>
        <p:spPr>
          <a:xfrm>
            <a:off x="837724" y="3832265"/>
            <a:ext cx="3614618" cy="1755458"/>
          </a:xfrm>
          <a:prstGeom prst="roundRect">
            <a:avLst>
              <a:gd name="adj" fmla="val 5727"/>
            </a:avLst>
          </a:prstGeom>
          <a:solidFill>
            <a:srgbClr val="F0D4F7"/>
          </a:solidFill>
          <a:ln w="7620">
            <a:solidFill>
              <a:srgbClr val="D6BADD"/>
            </a:solidFill>
            <a:prstDash val="solid"/>
          </a:ln>
        </p:spPr>
      </p:sp>
      <p:sp>
        <p:nvSpPr>
          <p:cNvPr id="6" name="Text 3"/>
          <p:cNvSpPr/>
          <p:nvPr/>
        </p:nvSpPr>
        <p:spPr>
          <a:xfrm>
            <a:off x="1084659" y="4079200"/>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System Load</a:t>
            </a:r>
            <a:endParaRPr lang="en-US" sz="2200" dirty="0"/>
          </a:p>
        </p:txBody>
      </p:sp>
      <p:sp>
        <p:nvSpPr>
          <p:cNvPr id="7" name="Text 4"/>
          <p:cNvSpPr/>
          <p:nvPr/>
        </p:nvSpPr>
        <p:spPr>
          <a:xfrm>
            <a:off x="1084659" y="4574738"/>
            <a:ext cx="3120747"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Measures concurrent users and exam load.</a:t>
            </a:r>
            <a:endParaRPr lang="en-US" sz="1850" dirty="0"/>
          </a:p>
        </p:txBody>
      </p:sp>
      <p:sp>
        <p:nvSpPr>
          <p:cNvPr id="8" name="Shape 5"/>
          <p:cNvSpPr/>
          <p:nvPr/>
        </p:nvSpPr>
        <p:spPr>
          <a:xfrm>
            <a:off x="4691658" y="3832265"/>
            <a:ext cx="3614618" cy="1755458"/>
          </a:xfrm>
          <a:prstGeom prst="roundRect">
            <a:avLst>
              <a:gd name="adj" fmla="val 5727"/>
            </a:avLst>
          </a:prstGeom>
          <a:solidFill>
            <a:srgbClr val="F0D4F7"/>
          </a:solidFill>
          <a:ln w="7620">
            <a:solidFill>
              <a:srgbClr val="D6BADD"/>
            </a:solidFill>
            <a:prstDash val="solid"/>
          </a:ln>
        </p:spPr>
      </p:sp>
      <p:sp>
        <p:nvSpPr>
          <p:cNvPr id="9" name="Text 6"/>
          <p:cNvSpPr/>
          <p:nvPr/>
        </p:nvSpPr>
        <p:spPr>
          <a:xfrm>
            <a:off x="4938593" y="4079200"/>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Response Time</a:t>
            </a:r>
            <a:endParaRPr lang="en-US" sz="2200" dirty="0"/>
          </a:p>
        </p:txBody>
      </p:sp>
      <p:sp>
        <p:nvSpPr>
          <p:cNvPr id="10" name="Text 7"/>
          <p:cNvSpPr/>
          <p:nvPr/>
        </p:nvSpPr>
        <p:spPr>
          <a:xfrm>
            <a:off x="4938593" y="4574738"/>
            <a:ext cx="3120747"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Tracks time to load pages and generate reports.</a:t>
            </a:r>
            <a:endParaRPr lang="en-US" sz="1850" dirty="0"/>
          </a:p>
        </p:txBody>
      </p:sp>
      <p:sp>
        <p:nvSpPr>
          <p:cNvPr id="11" name="Shape 8"/>
          <p:cNvSpPr/>
          <p:nvPr/>
        </p:nvSpPr>
        <p:spPr>
          <a:xfrm>
            <a:off x="837724" y="5827038"/>
            <a:ext cx="7468553" cy="1372433"/>
          </a:xfrm>
          <a:prstGeom prst="roundRect">
            <a:avLst>
              <a:gd name="adj" fmla="val 7326"/>
            </a:avLst>
          </a:prstGeom>
          <a:solidFill>
            <a:srgbClr val="F0D4F7"/>
          </a:solidFill>
          <a:ln w="7620">
            <a:solidFill>
              <a:srgbClr val="D6BADD"/>
            </a:solidFill>
            <a:prstDash val="solid"/>
          </a:ln>
        </p:spPr>
      </p:sp>
      <p:sp>
        <p:nvSpPr>
          <p:cNvPr id="12" name="Text 9"/>
          <p:cNvSpPr/>
          <p:nvPr/>
        </p:nvSpPr>
        <p:spPr>
          <a:xfrm>
            <a:off x="1084659" y="6073973"/>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Error Rate</a:t>
            </a:r>
            <a:endParaRPr lang="en-US" sz="2200" dirty="0"/>
          </a:p>
        </p:txBody>
      </p:sp>
      <p:sp>
        <p:nvSpPr>
          <p:cNvPr id="13" name="Text 10"/>
          <p:cNvSpPr/>
          <p:nvPr/>
        </p:nvSpPr>
        <p:spPr>
          <a:xfrm>
            <a:off x="1084659" y="6569512"/>
            <a:ext cx="6974681"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Monitors exam disruptions or data loss.</a:t>
            </a:r>
            <a:endParaRPr lang="en-US" sz="18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37724" y="1863328"/>
            <a:ext cx="12578239"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Steps in Developing the Online Examination System</a:t>
            </a:r>
            <a:endParaRPr lang="en-US" sz="4400" dirty="0"/>
          </a:p>
        </p:txBody>
      </p:sp>
      <p:sp>
        <p:nvSpPr>
          <p:cNvPr id="3" name="Shape 1"/>
          <p:cNvSpPr/>
          <p:nvPr/>
        </p:nvSpPr>
        <p:spPr>
          <a:xfrm>
            <a:off x="837724" y="4123253"/>
            <a:ext cx="2969419" cy="239316"/>
          </a:xfrm>
          <a:prstGeom prst="roundRect">
            <a:avLst>
              <a:gd name="adj" fmla="val 42011"/>
            </a:avLst>
          </a:prstGeom>
          <a:solidFill>
            <a:srgbClr val="F0D4F7"/>
          </a:solidFill>
          <a:ln w="7620">
            <a:solidFill>
              <a:srgbClr val="D6BADD"/>
            </a:solidFill>
            <a:prstDash val="solid"/>
          </a:ln>
        </p:spPr>
      </p:sp>
      <p:sp>
        <p:nvSpPr>
          <p:cNvPr id="4" name="Text 2"/>
          <p:cNvSpPr/>
          <p:nvPr/>
        </p:nvSpPr>
        <p:spPr>
          <a:xfrm>
            <a:off x="837724" y="4721542"/>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System Analysis</a:t>
            </a:r>
            <a:endParaRPr lang="en-US" sz="2200" dirty="0"/>
          </a:p>
        </p:txBody>
      </p:sp>
      <p:sp>
        <p:nvSpPr>
          <p:cNvPr id="5" name="Text 3"/>
          <p:cNvSpPr/>
          <p:nvPr/>
        </p:nvSpPr>
        <p:spPr>
          <a:xfrm>
            <a:off x="837724" y="5217081"/>
            <a:ext cx="2969419"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Determine requirements and goals for system design and functionality.</a:t>
            </a:r>
            <a:endParaRPr lang="en-US" sz="1850" dirty="0"/>
          </a:p>
        </p:txBody>
      </p:sp>
      <p:sp>
        <p:nvSpPr>
          <p:cNvPr id="6" name="Shape 4"/>
          <p:cNvSpPr/>
          <p:nvPr/>
        </p:nvSpPr>
        <p:spPr>
          <a:xfrm>
            <a:off x="4166116" y="3764161"/>
            <a:ext cx="2969538" cy="239316"/>
          </a:xfrm>
          <a:prstGeom prst="roundRect">
            <a:avLst>
              <a:gd name="adj" fmla="val 42011"/>
            </a:avLst>
          </a:prstGeom>
          <a:solidFill>
            <a:srgbClr val="F0D4F7"/>
          </a:solidFill>
          <a:ln w="7620">
            <a:solidFill>
              <a:srgbClr val="D6BADD"/>
            </a:solidFill>
            <a:prstDash val="solid"/>
          </a:ln>
        </p:spPr>
      </p:sp>
      <p:sp>
        <p:nvSpPr>
          <p:cNvPr id="7" name="Text 5"/>
          <p:cNvSpPr/>
          <p:nvPr/>
        </p:nvSpPr>
        <p:spPr>
          <a:xfrm>
            <a:off x="4166116" y="4362450"/>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Design</a:t>
            </a:r>
            <a:endParaRPr lang="en-US" sz="2200" dirty="0"/>
          </a:p>
        </p:txBody>
      </p:sp>
      <p:sp>
        <p:nvSpPr>
          <p:cNvPr id="8" name="Text 6"/>
          <p:cNvSpPr/>
          <p:nvPr/>
        </p:nvSpPr>
        <p:spPr>
          <a:xfrm>
            <a:off x="4166116" y="4857988"/>
            <a:ext cx="2969538"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Create database, interface, and security components.</a:t>
            </a:r>
            <a:endParaRPr lang="en-US" sz="1850" dirty="0"/>
          </a:p>
        </p:txBody>
      </p:sp>
      <p:sp>
        <p:nvSpPr>
          <p:cNvPr id="9" name="Shape 7"/>
          <p:cNvSpPr/>
          <p:nvPr/>
        </p:nvSpPr>
        <p:spPr>
          <a:xfrm>
            <a:off x="7494627" y="3405068"/>
            <a:ext cx="2969538" cy="239316"/>
          </a:xfrm>
          <a:prstGeom prst="roundRect">
            <a:avLst>
              <a:gd name="adj" fmla="val 42011"/>
            </a:avLst>
          </a:prstGeom>
          <a:solidFill>
            <a:srgbClr val="F0D4F7"/>
          </a:solidFill>
          <a:ln w="7620">
            <a:solidFill>
              <a:srgbClr val="D6BADD"/>
            </a:solidFill>
            <a:prstDash val="solid"/>
          </a:ln>
        </p:spPr>
      </p:sp>
      <p:sp>
        <p:nvSpPr>
          <p:cNvPr id="10" name="Text 8"/>
          <p:cNvSpPr/>
          <p:nvPr/>
        </p:nvSpPr>
        <p:spPr>
          <a:xfrm>
            <a:off x="7494627" y="4003358"/>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Implementation</a:t>
            </a:r>
            <a:endParaRPr lang="en-US" sz="2200" dirty="0"/>
          </a:p>
        </p:txBody>
      </p:sp>
      <p:sp>
        <p:nvSpPr>
          <p:cNvPr id="11" name="Text 9"/>
          <p:cNvSpPr/>
          <p:nvPr/>
        </p:nvSpPr>
        <p:spPr>
          <a:xfrm>
            <a:off x="7494627" y="4498896"/>
            <a:ext cx="2969538"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Code, integrate, and test system modules.</a:t>
            </a:r>
            <a:endParaRPr lang="en-US" sz="1850" dirty="0"/>
          </a:p>
        </p:txBody>
      </p:sp>
      <p:sp>
        <p:nvSpPr>
          <p:cNvPr id="12" name="Shape 10"/>
          <p:cNvSpPr/>
          <p:nvPr/>
        </p:nvSpPr>
        <p:spPr>
          <a:xfrm>
            <a:off x="10823138" y="3046095"/>
            <a:ext cx="2969538" cy="239316"/>
          </a:xfrm>
          <a:prstGeom prst="roundRect">
            <a:avLst>
              <a:gd name="adj" fmla="val 42011"/>
            </a:avLst>
          </a:prstGeom>
          <a:solidFill>
            <a:srgbClr val="F0D4F7"/>
          </a:solidFill>
          <a:ln w="7620">
            <a:solidFill>
              <a:srgbClr val="D6BADD"/>
            </a:solidFill>
            <a:prstDash val="solid"/>
          </a:ln>
        </p:spPr>
      </p:sp>
      <p:sp>
        <p:nvSpPr>
          <p:cNvPr id="13" name="Text 11"/>
          <p:cNvSpPr/>
          <p:nvPr/>
        </p:nvSpPr>
        <p:spPr>
          <a:xfrm>
            <a:off x="10823138" y="3644384"/>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Testing</a:t>
            </a:r>
            <a:endParaRPr lang="en-US" sz="2200" dirty="0"/>
          </a:p>
        </p:txBody>
      </p:sp>
      <p:sp>
        <p:nvSpPr>
          <p:cNvPr id="14" name="Text 12"/>
          <p:cNvSpPr/>
          <p:nvPr/>
        </p:nvSpPr>
        <p:spPr>
          <a:xfrm>
            <a:off x="10823138" y="4139922"/>
            <a:ext cx="2969538"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Test to make sure all components work correctly.</a:t>
            </a:r>
            <a:endParaRPr lang="en-US" sz="18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37724" y="2115860"/>
            <a:ext cx="12954952" cy="1408033"/>
          </a:xfrm>
          <a:prstGeom prst="rect">
            <a:avLst/>
          </a:prstGeom>
          <a:noFill/>
          <a:ln/>
        </p:spPr>
        <p:txBody>
          <a:bodyPr wrap="squar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Advantages and Disadvantages of Online Examination</a:t>
            </a:r>
            <a:endParaRPr lang="en-US" sz="4400" dirty="0"/>
          </a:p>
        </p:txBody>
      </p:sp>
      <p:sp>
        <p:nvSpPr>
          <p:cNvPr id="3" name="Text 1"/>
          <p:cNvSpPr/>
          <p:nvPr/>
        </p:nvSpPr>
        <p:spPr>
          <a:xfrm>
            <a:off x="837724" y="4122182"/>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Semi Bold" pitchFamily="34" charset="0"/>
                <a:ea typeface="Source Serif Pro Semi Bold" pitchFamily="34" charset="-122"/>
                <a:cs typeface="Source Serif Pro Semi Bold" pitchFamily="34" charset="-120"/>
              </a:rPr>
              <a:t>Advantages</a:t>
            </a:r>
            <a:endParaRPr lang="en-US" sz="2200" dirty="0"/>
          </a:p>
        </p:txBody>
      </p:sp>
      <p:sp>
        <p:nvSpPr>
          <p:cNvPr id="4" name="Text 2"/>
          <p:cNvSpPr/>
          <p:nvPr/>
        </p:nvSpPr>
        <p:spPr>
          <a:xfrm>
            <a:off x="837724" y="4713446"/>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Cost reduction in logistics.</a:t>
            </a:r>
            <a:endParaRPr lang="en-US" sz="1850" dirty="0"/>
          </a:p>
        </p:txBody>
      </p:sp>
      <p:sp>
        <p:nvSpPr>
          <p:cNvPr id="5" name="Text 3"/>
          <p:cNvSpPr/>
          <p:nvPr/>
        </p:nvSpPr>
        <p:spPr>
          <a:xfrm>
            <a:off x="837724" y="5180171"/>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Increased accessibility for remote students.</a:t>
            </a:r>
            <a:endParaRPr lang="en-US" sz="1850" dirty="0"/>
          </a:p>
        </p:txBody>
      </p:sp>
      <p:sp>
        <p:nvSpPr>
          <p:cNvPr id="6" name="Text 4"/>
          <p:cNvSpPr/>
          <p:nvPr/>
        </p:nvSpPr>
        <p:spPr>
          <a:xfrm>
            <a:off x="837724" y="5646896"/>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Instant grading and feedback.</a:t>
            </a:r>
            <a:endParaRPr lang="en-US" sz="1850" dirty="0"/>
          </a:p>
        </p:txBody>
      </p:sp>
      <p:sp>
        <p:nvSpPr>
          <p:cNvPr id="7" name="Text 5"/>
          <p:cNvSpPr/>
          <p:nvPr/>
        </p:nvSpPr>
        <p:spPr>
          <a:xfrm>
            <a:off x="7614761" y="4122182"/>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Semi Bold" pitchFamily="34" charset="0"/>
                <a:ea typeface="Source Serif Pro Semi Bold" pitchFamily="34" charset="-122"/>
                <a:cs typeface="Source Serif Pro Semi Bold" pitchFamily="34" charset="-120"/>
              </a:rPr>
              <a:t>Disadvantages</a:t>
            </a:r>
            <a:endParaRPr lang="en-US" sz="2200" dirty="0"/>
          </a:p>
        </p:txBody>
      </p:sp>
      <p:sp>
        <p:nvSpPr>
          <p:cNvPr id="8" name="Text 6"/>
          <p:cNvSpPr/>
          <p:nvPr/>
        </p:nvSpPr>
        <p:spPr>
          <a:xfrm>
            <a:off x="7614761" y="4713446"/>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Dependence on reliable internet.</a:t>
            </a:r>
            <a:endParaRPr lang="en-US" sz="1850" dirty="0"/>
          </a:p>
        </p:txBody>
      </p:sp>
      <p:sp>
        <p:nvSpPr>
          <p:cNvPr id="9" name="Text 7"/>
          <p:cNvSpPr/>
          <p:nvPr/>
        </p:nvSpPr>
        <p:spPr>
          <a:xfrm>
            <a:off x="7614761" y="5180171"/>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Potential for cheating.</a:t>
            </a:r>
            <a:endParaRPr lang="en-US" sz="1850" dirty="0"/>
          </a:p>
        </p:txBody>
      </p:sp>
      <p:sp>
        <p:nvSpPr>
          <p:cNvPr id="10" name="Text 8"/>
          <p:cNvSpPr/>
          <p:nvPr/>
        </p:nvSpPr>
        <p:spPr>
          <a:xfrm>
            <a:off x="7614761" y="5646896"/>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Requires digital literacy.</a:t>
            </a:r>
            <a:endParaRPr lang="en-US" sz="18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415177"/>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Conclusion</a:t>
            </a:r>
            <a:endParaRPr lang="en-US" sz="4400" dirty="0"/>
          </a:p>
        </p:txBody>
      </p:sp>
      <p:sp>
        <p:nvSpPr>
          <p:cNvPr id="4" name="Text 1"/>
          <p:cNvSpPr/>
          <p:nvPr/>
        </p:nvSpPr>
        <p:spPr>
          <a:xfrm>
            <a:off x="837724" y="2478167"/>
            <a:ext cx="7468553"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Our MIS enhances exam efficiency and integrity. It provides real-time analytics for informed decisions.</a:t>
            </a:r>
            <a:endParaRPr lang="en-US" sz="1850" dirty="0"/>
          </a:p>
        </p:txBody>
      </p:sp>
      <p:sp>
        <p:nvSpPr>
          <p:cNvPr id="5" name="Shape 2"/>
          <p:cNvSpPr/>
          <p:nvPr/>
        </p:nvSpPr>
        <p:spPr>
          <a:xfrm>
            <a:off x="837724" y="3782616"/>
            <a:ext cx="538520" cy="538520"/>
          </a:xfrm>
          <a:prstGeom prst="roundRect">
            <a:avLst>
              <a:gd name="adj" fmla="val 18670"/>
            </a:avLst>
          </a:prstGeom>
          <a:solidFill>
            <a:srgbClr val="F0D4F7"/>
          </a:solidFill>
          <a:ln w="7620">
            <a:solidFill>
              <a:srgbClr val="D6BADD"/>
            </a:solidFill>
            <a:prstDash val="solid"/>
          </a:ln>
        </p:spPr>
      </p:sp>
      <p:sp>
        <p:nvSpPr>
          <p:cNvPr id="6" name="Text 3"/>
          <p:cNvSpPr/>
          <p:nvPr/>
        </p:nvSpPr>
        <p:spPr>
          <a:xfrm>
            <a:off x="1022509" y="3882866"/>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50" dirty="0"/>
          </a:p>
        </p:txBody>
      </p:sp>
      <p:sp>
        <p:nvSpPr>
          <p:cNvPr id="7" name="Text 4"/>
          <p:cNvSpPr/>
          <p:nvPr/>
        </p:nvSpPr>
        <p:spPr>
          <a:xfrm>
            <a:off x="1615559" y="3782616"/>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Enhanced Efficiency</a:t>
            </a:r>
            <a:endParaRPr lang="en-US" sz="2200" dirty="0"/>
          </a:p>
        </p:txBody>
      </p:sp>
      <p:sp>
        <p:nvSpPr>
          <p:cNvPr id="8" name="Text 5"/>
          <p:cNvSpPr/>
          <p:nvPr/>
        </p:nvSpPr>
        <p:spPr>
          <a:xfrm>
            <a:off x="1615559" y="4278154"/>
            <a:ext cx="2836783"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Streamlines the exam process from creation to result generation.</a:t>
            </a:r>
            <a:endParaRPr lang="en-US" sz="1850" dirty="0"/>
          </a:p>
        </p:txBody>
      </p:sp>
      <p:sp>
        <p:nvSpPr>
          <p:cNvPr id="9" name="Shape 6"/>
          <p:cNvSpPr/>
          <p:nvPr/>
        </p:nvSpPr>
        <p:spPr>
          <a:xfrm>
            <a:off x="4691658" y="3782616"/>
            <a:ext cx="538520" cy="538520"/>
          </a:xfrm>
          <a:prstGeom prst="roundRect">
            <a:avLst>
              <a:gd name="adj" fmla="val 18670"/>
            </a:avLst>
          </a:prstGeom>
          <a:solidFill>
            <a:srgbClr val="F0D4F7"/>
          </a:solidFill>
          <a:ln w="7620">
            <a:solidFill>
              <a:srgbClr val="D6BADD"/>
            </a:solidFill>
            <a:prstDash val="solid"/>
          </a:ln>
        </p:spPr>
      </p:sp>
      <p:sp>
        <p:nvSpPr>
          <p:cNvPr id="10" name="Text 7"/>
          <p:cNvSpPr/>
          <p:nvPr/>
        </p:nvSpPr>
        <p:spPr>
          <a:xfrm>
            <a:off x="4876443" y="3882866"/>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650" dirty="0"/>
          </a:p>
        </p:txBody>
      </p:sp>
      <p:sp>
        <p:nvSpPr>
          <p:cNvPr id="11" name="Text 8"/>
          <p:cNvSpPr/>
          <p:nvPr/>
        </p:nvSpPr>
        <p:spPr>
          <a:xfrm>
            <a:off x="5469493" y="3782616"/>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Data-Driven Insights</a:t>
            </a:r>
            <a:endParaRPr lang="en-US" sz="2200" dirty="0"/>
          </a:p>
        </p:txBody>
      </p:sp>
      <p:sp>
        <p:nvSpPr>
          <p:cNvPr id="12" name="Text 9"/>
          <p:cNvSpPr/>
          <p:nvPr/>
        </p:nvSpPr>
        <p:spPr>
          <a:xfrm>
            <a:off x="5469493" y="4278154"/>
            <a:ext cx="2836783"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Provides real-time analytics to improve teaching and learning.</a:t>
            </a:r>
            <a:endParaRPr lang="en-US" sz="1850" dirty="0"/>
          </a:p>
        </p:txBody>
      </p:sp>
      <p:sp>
        <p:nvSpPr>
          <p:cNvPr id="13" name="Shape 10"/>
          <p:cNvSpPr/>
          <p:nvPr/>
        </p:nvSpPr>
        <p:spPr>
          <a:xfrm>
            <a:off x="837724" y="5935742"/>
            <a:ext cx="538520" cy="538520"/>
          </a:xfrm>
          <a:prstGeom prst="roundRect">
            <a:avLst>
              <a:gd name="adj" fmla="val 18670"/>
            </a:avLst>
          </a:prstGeom>
          <a:solidFill>
            <a:srgbClr val="F0D4F7"/>
          </a:solidFill>
          <a:ln w="7620">
            <a:solidFill>
              <a:srgbClr val="D6BADD"/>
            </a:solidFill>
            <a:prstDash val="solid"/>
          </a:ln>
        </p:spPr>
      </p:sp>
      <p:sp>
        <p:nvSpPr>
          <p:cNvPr id="14" name="Text 11"/>
          <p:cNvSpPr/>
          <p:nvPr/>
        </p:nvSpPr>
        <p:spPr>
          <a:xfrm>
            <a:off x="1022509" y="6035992"/>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650" dirty="0"/>
          </a:p>
        </p:txBody>
      </p:sp>
      <p:sp>
        <p:nvSpPr>
          <p:cNvPr id="15" name="Text 12"/>
          <p:cNvSpPr/>
          <p:nvPr/>
        </p:nvSpPr>
        <p:spPr>
          <a:xfrm>
            <a:off x="1615559" y="5935742"/>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Future-Ready</a:t>
            </a:r>
            <a:endParaRPr lang="en-US" sz="2200" dirty="0"/>
          </a:p>
        </p:txBody>
      </p:sp>
      <p:sp>
        <p:nvSpPr>
          <p:cNvPr id="16" name="Text 13"/>
          <p:cNvSpPr/>
          <p:nvPr/>
        </p:nvSpPr>
        <p:spPr>
          <a:xfrm>
            <a:off x="1615559" y="6431280"/>
            <a:ext cx="6690717"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Built for scalability and integration of new technologies.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273737"/>
            <a:ext cx="7468553" cy="1408033"/>
          </a:xfrm>
          <a:prstGeom prst="rect">
            <a:avLst/>
          </a:prstGeom>
          <a:noFill/>
          <a:ln/>
        </p:spPr>
        <p:txBody>
          <a:bodyPr wrap="squar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MIS for Online Examination and Result Processing</a:t>
            </a:r>
            <a:endParaRPr lang="en-US" sz="4400" dirty="0"/>
          </a:p>
        </p:txBody>
      </p:sp>
      <p:sp>
        <p:nvSpPr>
          <p:cNvPr id="4" name="Text 1"/>
          <p:cNvSpPr/>
          <p:nvPr/>
        </p:nvSpPr>
        <p:spPr>
          <a:xfrm>
            <a:off x="837724" y="4040743"/>
            <a:ext cx="7468553" cy="1915120"/>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This presentation outlines a Management Information System (MIS) for online examinations. The system automates exam delivery, answer evaluation, and report generation. It offers role-based access, ensuring security and efficiency for both students and faculty. The system is designed to handle more than 1,000 students with real-time result processing.</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837724" y="1215747"/>
            <a:ext cx="9297353" cy="1408033"/>
          </a:xfrm>
          <a:prstGeom prst="rect">
            <a:avLst/>
          </a:prstGeom>
          <a:noFill/>
          <a:ln/>
        </p:spPr>
        <p:txBody>
          <a:bodyPr wrap="squar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Importance of Online Examination in Education</a:t>
            </a:r>
            <a:endParaRPr lang="en-US" sz="4400" dirty="0"/>
          </a:p>
        </p:txBody>
      </p:sp>
      <p:sp>
        <p:nvSpPr>
          <p:cNvPr id="4" name="Text 1"/>
          <p:cNvSpPr/>
          <p:nvPr/>
        </p:nvSpPr>
        <p:spPr>
          <a:xfrm>
            <a:off x="837724" y="3222069"/>
            <a:ext cx="270950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Semi Bold" pitchFamily="34" charset="0"/>
                <a:ea typeface="Source Serif Pro Semi Bold" pitchFamily="34" charset="-122"/>
                <a:cs typeface="Source Serif Pro Semi Bold" pitchFamily="34" charset="-120"/>
              </a:rPr>
              <a:t>Accessibility</a:t>
            </a:r>
            <a:endParaRPr lang="en-US" sz="2200" dirty="0"/>
          </a:p>
        </p:txBody>
      </p:sp>
      <p:sp>
        <p:nvSpPr>
          <p:cNvPr id="5" name="Text 2"/>
          <p:cNvSpPr/>
          <p:nvPr/>
        </p:nvSpPr>
        <p:spPr>
          <a:xfrm>
            <a:off x="837724" y="3813334"/>
            <a:ext cx="2709505"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Online exams expand educational reach. They accommodate students from diverse locations.</a:t>
            </a:r>
            <a:endParaRPr lang="en-US" sz="1850" dirty="0"/>
          </a:p>
        </p:txBody>
      </p:sp>
      <p:sp>
        <p:nvSpPr>
          <p:cNvPr id="6" name="Text 3"/>
          <p:cNvSpPr/>
          <p:nvPr/>
        </p:nvSpPr>
        <p:spPr>
          <a:xfrm>
            <a:off x="4138732" y="3222069"/>
            <a:ext cx="270950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Semi Bold" pitchFamily="34" charset="0"/>
                <a:ea typeface="Source Serif Pro Semi Bold" pitchFamily="34" charset="-122"/>
                <a:cs typeface="Source Serif Pro Semi Bold" pitchFamily="34" charset="-120"/>
              </a:rPr>
              <a:t>Efficiency</a:t>
            </a:r>
            <a:endParaRPr lang="en-US" sz="2200" dirty="0"/>
          </a:p>
        </p:txBody>
      </p:sp>
      <p:sp>
        <p:nvSpPr>
          <p:cNvPr id="7" name="Text 4"/>
          <p:cNvSpPr/>
          <p:nvPr/>
        </p:nvSpPr>
        <p:spPr>
          <a:xfrm>
            <a:off x="4138732" y="3813334"/>
            <a:ext cx="2709505"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Automated grading and reporting save time. They reduce administrative burdens.</a:t>
            </a:r>
            <a:endParaRPr lang="en-US" sz="1850" dirty="0"/>
          </a:p>
        </p:txBody>
      </p:sp>
      <p:sp>
        <p:nvSpPr>
          <p:cNvPr id="8" name="Text 5"/>
          <p:cNvSpPr/>
          <p:nvPr/>
        </p:nvSpPr>
        <p:spPr>
          <a:xfrm>
            <a:off x="7439739" y="3222069"/>
            <a:ext cx="2710458"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Semi Bold" pitchFamily="34" charset="0"/>
                <a:ea typeface="Source Serif Pro Semi Bold" pitchFamily="34" charset="-122"/>
                <a:cs typeface="Source Serif Pro Semi Bold" pitchFamily="34" charset="-120"/>
              </a:rPr>
              <a:t>Cost Savings</a:t>
            </a:r>
            <a:endParaRPr lang="en-US" sz="2200" dirty="0"/>
          </a:p>
        </p:txBody>
      </p:sp>
      <p:sp>
        <p:nvSpPr>
          <p:cNvPr id="9" name="Text 6"/>
          <p:cNvSpPr/>
          <p:nvPr/>
        </p:nvSpPr>
        <p:spPr>
          <a:xfrm>
            <a:off x="7439739" y="3813334"/>
            <a:ext cx="2710458"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Reduced paper use and logistical costs. This makes education more affordable.</a:t>
            </a:r>
            <a:endParaRPr lang="en-US" sz="1850" dirty="0"/>
          </a:p>
        </p:txBody>
      </p:sp>
      <p:sp>
        <p:nvSpPr>
          <p:cNvPr id="10" name="Text 7"/>
          <p:cNvSpPr/>
          <p:nvPr/>
        </p:nvSpPr>
        <p:spPr>
          <a:xfrm>
            <a:off x="837724" y="5919788"/>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Semi Bold" pitchFamily="34" charset="0"/>
                <a:ea typeface="Source Serif Pro Semi Bold" pitchFamily="34" charset="-122"/>
                <a:cs typeface="Source Serif Pro Semi Bold" pitchFamily="34" charset="-120"/>
              </a:rPr>
              <a:t>Real-Time Feedback</a:t>
            </a:r>
            <a:endParaRPr lang="en-US" sz="2200" dirty="0"/>
          </a:p>
        </p:txBody>
      </p:sp>
      <p:sp>
        <p:nvSpPr>
          <p:cNvPr id="11" name="Text 8"/>
          <p:cNvSpPr/>
          <p:nvPr/>
        </p:nvSpPr>
        <p:spPr>
          <a:xfrm>
            <a:off x="837724" y="6630710"/>
            <a:ext cx="9297353"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Students get faster performance insights. This supports continuous improvement.</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2593" y="1121093"/>
            <a:ext cx="7598450" cy="624007"/>
          </a:xfrm>
          <a:prstGeom prst="rect">
            <a:avLst/>
          </a:prstGeom>
          <a:noFill/>
          <a:ln/>
        </p:spPr>
        <p:txBody>
          <a:bodyPr wrap="none" lIns="0" tIns="0" rIns="0" bIns="0" rtlCol="0" anchor="t"/>
          <a:lstStyle/>
          <a:p>
            <a:pPr marL="0" indent="0">
              <a:lnSpc>
                <a:spcPts val="4900"/>
              </a:lnSpc>
              <a:buNone/>
            </a:pPr>
            <a:r>
              <a:rPr lang="en-US" sz="3900" kern="0" spc="-79" dirty="0">
                <a:solidFill>
                  <a:srgbClr val="000000"/>
                </a:solidFill>
                <a:latin typeface="Source Serif Pro Semi Bold" pitchFamily="34" charset="0"/>
                <a:ea typeface="Source Serif Pro Semi Bold" pitchFamily="34" charset="-122"/>
                <a:cs typeface="Source Serif Pro Semi Bold" pitchFamily="34" charset="-120"/>
              </a:rPr>
              <a:t>Key features of online Examination</a:t>
            </a:r>
            <a:endParaRPr lang="en-US" sz="3900" dirty="0"/>
          </a:p>
        </p:txBody>
      </p:sp>
      <p:sp>
        <p:nvSpPr>
          <p:cNvPr id="4" name="Shape 1"/>
          <p:cNvSpPr/>
          <p:nvPr/>
        </p:nvSpPr>
        <p:spPr>
          <a:xfrm>
            <a:off x="742593" y="2301954"/>
            <a:ext cx="477322" cy="477322"/>
          </a:xfrm>
          <a:prstGeom prst="roundRect">
            <a:avLst>
              <a:gd name="adj" fmla="val 18669"/>
            </a:avLst>
          </a:prstGeom>
          <a:solidFill>
            <a:srgbClr val="F0D4F7"/>
          </a:solidFill>
          <a:ln w="7620">
            <a:solidFill>
              <a:srgbClr val="D6BADD"/>
            </a:solidFill>
            <a:prstDash val="solid"/>
          </a:ln>
        </p:spPr>
      </p:sp>
      <p:sp>
        <p:nvSpPr>
          <p:cNvPr id="5" name="Text 2"/>
          <p:cNvSpPr/>
          <p:nvPr/>
        </p:nvSpPr>
        <p:spPr>
          <a:xfrm>
            <a:off x="906304" y="2390775"/>
            <a:ext cx="149781" cy="299561"/>
          </a:xfrm>
          <a:prstGeom prst="rect">
            <a:avLst/>
          </a:prstGeom>
          <a:noFill/>
          <a:ln/>
        </p:spPr>
        <p:txBody>
          <a:bodyPr wrap="none" lIns="0" tIns="0" rIns="0" bIns="0" rtlCol="0" anchor="t"/>
          <a:lstStyle/>
          <a:p>
            <a:pPr marL="0" indent="0" algn="ctr">
              <a:lnSpc>
                <a:spcPts val="2350"/>
              </a:lnSpc>
              <a:buNone/>
            </a:pPr>
            <a:r>
              <a:rPr lang="en-US" sz="2350" kern="0" spc="-47"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350" dirty="0"/>
          </a:p>
        </p:txBody>
      </p:sp>
      <p:sp>
        <p:nvSpPr>
          <p:cNvPr id="6" name="Text 3"/>
          <p:cNvSpPr/>
          <p:nvPr/>
        </p:nvSpPr>
        <p:spPr>
          <a:xfrm>
            <a:off x="1432084" y="2301954"/>
            <a:ext cx="2496026" cy="311944"/>
          </a:xfrm>
          <a:prstGeom prst="rect">
            <a:avLst/>
          </a:prstGeom>
          <a:noFill/>
          <a:ln/>
        </p:spPr>
        <p:txBody>
          <a:bodyPr wrap="none" lIns="0" tIns="0" rIns="0" bIns="0" rtlCol="0" anchor="t"/>
          <a:lstStyle/>
          <a:p>
            <a:pPr marL="0" indent="0">
              <a:lnSpc>
                <a:spcPts val="2450"/>
              </a:lnSpc>
              <a:buNone/>
            </a:pPr>
            <a:r>
              <a:rPr lang="en-US" sz="1950" kern="0" spc="-39" dirty="0">
                <a:solidFill>
                  <a:srgbClr val="272525"/>
                </a:solidFill>
                <a:latin typeface="Source Serif Pro Semi Bold" pitchFamily="34" charset="0"/>
                <a:ea typeface="Source Serif Pro Semi Bold" pitchFamily="34" charset="-122"/>
                <a:cs typeface="Source Serif Pro Semi Bold" pitchFamily="34" charset="-120"/>
              </a:rPr>
              <a:t>Automated Grading</a:t>
            </a:r>
            <a:endParaRPr lang="en-US" sz="1950" dirty="0"/>
          </a:p>
        </p:txBody>
      </p:sp>
      <p:sp>
        <p:nvSpPr>
          <p:cNvPr id="7" name="Text 4"/>
          <p:cNvSpPr/>
          <p:nvPr/>
        </p:nvSpPr>
        <p:spPr>
          <a:xfrm>
            <a:off x="1432084" y="2741176"/>
            <a:ext cx="6969323" cy="339447"/>
          </a:xfrm>
          <a:prstGeom prst="rect">
            <a:avLst/>
          </a:prstGeom>
          <a:noFill/>
          <a:ln/>
        </p:spPr>
        <p:txBody>
          <a:bodyPr wrap="none" lIns="0" tIns="0" rIns="0" bIns="0" rtlCol="0" anchor="t"/>
          <a:lstStyle/>
          <a:p>
            <a:pPr marL="0" indent="0">
              <a:lnSpc>
                <a:spcPts val="2650"/>
              </a:lnSpc>
              <a:buNone/>
            </a:pPr>
            <a:r>
              <a:rPr lang="en-US" sz="1650" kern="0" spc="-33" dirty="0">
                <a:solidFill>
                  <a:srgbClr val="272525"/>
                </a:solidFill>
                <a:latin typeface="Source Sans Pro" pitchFamily="34" charset="0"/>
                <a:ea typeface="Source Sans Pro" pitchFamily="34" charset="-122"/>
                <a:cs typeface="Source Sans Pro" pitchFamily="34" charset="-120"/>
              </a:rPr>
              <a:t>Instant evaluation of objective questions, reducing manual effort and time.</a:t>
            </a:r>
            <a:endParaRPr lang="en-US" sz="1650" dirty="0"/>
          </a:p>
        </p:txBody>
      </p:sp>
      <p:sp>
        <p:nvSpPr>
          <p:cNvPr id="8" name="Shape 5"/>
          <p:cNvSpPr/>
          <p:nvPr/>
        </p:nvSpPr>
        <p:spPr>
          <a:xfrm>
            <a:off x="742593" y="3531394"/>
            <a:ext cx="477322" cy="477322"/>
          </a:xfrm>
          <a:prstGeom prst="roundRect">
            <a:avLst>
              <a:gd name="adj" fmla="val 18669"/>
            </a:avLst>
          </a:prstGeom>
          <a:solidFill>
            <a:srgbClr val="F0D4F7"/>
          </a:solidFill>
          <a:ln w="7620">
            <a:solidFill>
              <a:srgbClr val="D6BADD"/>
            </a:solidFill>
            <a:prstDash val="solid"/>
          </a:ln>
        </p:spPr>
      </p:sp>
      <p:sp>
        <p:nvSpPr>
          <p:cNvPr id="9" name="Text 6"/>
          <p:cNvSpPr/>
          <p:nvPr/>
        </p:nvSpPr>
        <p:spPr>
          <a:xfrm>
            <a:off x="906304" y="3620214"/>
            <a:ext cx="149781" cy="299561"/>
          </a:xfrm>
          <a:prstGeom prst="rect">
            <a:avLst/>
          </a:prstGeom>
          <a:noFill/>
          <a:ln/>
        </p:spPr>
        <p:txBody>
          <a:bodyPr wrap="none" lIns="0" tIns="0" rIns="0" bIns="0" rtlCol="0" anchor="t"/>
          <a:lstStyle/>
          <a:p>
            <a:pPr marL="0" indent="0" algn="ctr">
              <a:lnSpc>
                <a:spcPts val="2350"/>
              </a:lnSpc>
              <a:buNone/>
            </a:pPr>
            <a:r>
              <a:rPr lang="en-US" sz="2350" kern="0" spc="-47"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350" dirty="0"/>
          </a:p>
        </p:txBody>
      </p:sp>
      <p:sp>
        <p:nvSpPr>
          <p:cNvPr id="10" name="Text 7"/>
          <p:cNvSpPr/>
          <p:nvPr/>
        </p:nvSpPr>
        <p:spPr>
          <a:xfrm>
            <a:off x="1432084" y="3531394"/>
            <a:ext cx="2496026" cy="311944"/>
          </a:xfrm>
          <a:prstGeom prst="rect">
            <a:avLst/>
          </a:prstGeom>
          <a:noFill/>
          <a:ln/>
        </p:spPr>
        <p:txBody>
          <a:bodyPr wrap="none" lIns="0" tIns="0" rIns="0" bIns="0" rtlCol="0" anchor="t"/>
          <a:lstStyle/>
          <a:p>
            <a:pPr marL="0" indent="0">
              <a:lnSpc>
                <a:spcPts val="2450"/>
              </a:lnSpc>
              <a:buNone/>
            </a:pPr>
            <a:r>
              <a:rPr lang="en-US" sz="1950" kern="0" spc="-39" dirty="0">
                <a:solidFill>
                  <a:srgbClr val="272525"/>
                </a:solidFill>
                <a:latin typeface="Source Serif Pro Semi Bold" pitchFamily="34" charset="0"/>
                <a:ea typeface="Source Serif Pro Semi Bold" pitchFamily="34" charset="-122"/>
                <a:cs typeface="Source Serif Pro Semi Bold" pitchFamily="34" charset="-120"/>
              </a:rPr>
              <a:t>Secure Access</a:t>
            </a:r>
            <a:endParaRPr lang="en-US" sz="1950" dirty="0"/>
          </a:p>
        </p:txBody>
      </p:sp>
      <p:sp>
        <p:nvSpPr>
          <p:cNvPr id="11" name="Text 8"/>
          <p:cNvSpPr/>
          <p:nvPr/>
        </p:nvSpPr>
        <p:spPr>
          <a:xfrm>
            <a:off x="1432084" y="3970615"/>
            <a:ext cx="6969323" cy="339447"/>
          </a:xfrm>
          <a:prstGeom prst="rect">
            <a:avLst/>
          </a:prstGeom>
          <a:noFill/>
          <a:ln/>
        </p:spPr>
        <p:txBody>
          <a:bodyPr wrap="none" lIns="0" tIns="0" rIns="0" bIns="0" rtlCol="0" anchor="t"/>
          <a:lstStyle/>
          <a:p>
            <a:pPr marL="0" indent="0">
              <a:lnSpc>
                <a:spcPts val="2650"/>
              </a:lnSpc>
              <a:buNone/>
            </a:pPr>
            <a:r>
              <a:rPr lang="en-US" sz="1650" kern="0" spc="-33" dirty="0">
                <a:solidFill>
                  <a:srgbClr val="272525"/>
                </a:solidFill>
                <a:latin typeface="Source Sans Pro" pitchFamily="34" charset="0"/>
                <a:ea typeface="Source Sans Pro" pitchFamily="34" charset="-122"/>
                <a:cs typeface="Source Sans Pro" pitchFamily="34" charset="-120"/>
              </a:rPr>
              <a:t>Role-based access control ensures data privacy and prevents unauthorized access.</a:t>
            </a:r>
            <a:endParaRPr lang="en-US" sz="1650" dirty="0"/>
          </a:p>
        </p:txBody>
      </p:sp>
      <p:sp>
        <p:nvSpPr>
          <p:cNvPr id="12" name="Shape 9"/>
          <p:cNvSpPr/>
          <p:nvPr/>
        </p:nvSpPr>
        <p:spPr>
          <a:xfrm>
            <a:off x="742593" y="4760833"/>
            <a:ext cx="477322" cy="477322"/>
          </a:xfrm>
          <a:prstGeom prst="roundRect">
            <a:avLst>
              <a:gd name="adj" fmla="val 18669"/>
            </a:avLst>
          </a:prstGeom>
          <a:solidFill>
            <a:srgbClr val="F0D4F7"/>
          </a:solidFill>
          <a:ln w="7620">
            <a:solidFill>
              <a:srgbClr val="D6BADD"/>
            </a:solidFill>
            <a:prstDash val="solid"/>
          </a:ln>
        </p:spPr>
      </p:sp>
      <p:sp>
        <p:nvSpPr>
          <p:cNvPr id="13" name="Text 10"/>
          <p:cNvSpPr/>
          <p:nvPr/>
        </p:nvSpPr>
        <p:spPr>
          <a:xfrm>
            <a:off x="906304" y="4849654"/>
            <a:ext cx="149781" cy="299561"/>
          </a:xfrm>
          <a:prstGeom prst="rect">
            <a:avLst/>
          </a:prstGeom>
          <a:noFill/>
          <a:ln/>
        </p:spPr>
        <p:txBody>
          <a:bodyPr wrap="none" lIns="0" tIns="0" rIns="0" bIns="0" rtlCol="0" anchor="t"/>
          <a:lstStyle/>
          <a:p>
            <a:pPr marL="0" indent="0" algn="ctr">
              <a:lnSpc>
                <a:spcPts val="2350"/>
              </a:lnSpc>
              <a:buNone/>
            </a:pPr>
            <a:r>
              <a:rPr lang="en-US" sz="2350" kern="0" spc="-47"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350" dirty="0"/>
          </a:p>
        </p:txBody>
      </p:sp>
      <p:sp>
        <p:nvSpPr>
          <p:cNvPr id="14" name="Text 11"/>
          <p:cNvSpPr/>
          <p:nvPr/>
        </p:nvSpPr>
        <p:spPr>
          <a:xfrm>
            <a:off x="1432084" y="4760833"/>
            <a:ext cx="2496026" cy="311944"/>
          </a:xfrm>
          <a:prstGeom prst="rect">
            <a:avLst/>
          </a:prstGeom>
          <a:noFill/>
          <a:ln/>
        </p:spPr>
        <p:txBody>
          <a:bodyPr wrap="none" lIns="0" tIns="0" rIns="0" bIns="0" rtlCol="0" anchor="t"/>
          <a:lstStyle/>
          <a:p>
            <a:pPr marL="0" indent="0">
              <a:lnSpc>
                <a:spcPts val="2450"/>
              </a:lnSpc>
              <a:buNone/>
            </a:pPr>
            <a:r>
              <a:rPr lang="en-US" sz="1950" kern="0" spc="-39" dirty="0">
                <a:solidFill>
                  <a:srgbClr val="272525"/>
                </a:solidFill>
                <a:latin typeface="Source Serif Pro Semi Bold" pitchFamily="34" charset="0"/>
                <a:ea typeface="Source Serif Pro Semi Bold" pitchFamily="34" charset="-122"/>
                <a:cs typeface="Source Serif Pro Semi Bold" pitchFamily="34" charset="-120"/>
              </a:rPr>
              <a:t>Real-Time Reporting</a:t>
            </a:r>
            <a:endParaRPr lang="en-US" sz="1950" dirty="0"/>
          </a:p>
        </p:txBody>
      </p:sp>
      <p:sp>
        <p:nvSpPr>
          <p:cNvPr id="15" name="Text 12"/>
          <p:cNvSpPr/>
          <p:nvPr/>
        </p:nvSpPr>
        <p:spPr>
          <a:xfrm>
            <a:off x="1432084" y="5200055"/>
            <a:ext cx="6969323" cy="678894"/>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Source Sans Pro" pitchFamily="34" charset="0"/>
                <a:ea typeface="Source Sans Pro" pitchFamily="34" charset="-122"/>
                <a:cs typeface="Source Sans Pro" pitchFamily="34" charset="-120"/>
              </a:rPr>
              <a:t>Immediate performance feedback and comprehensive analytics for students and faculty.</a:t>
            </a:r>
            <a:endParaRPr lang="en-US" sz="1650" dirty="0"/>
          </a:p>
        </p:txBody>
      </p:sp>
      <p:sp>
        <p:nvSpPr>
          <p:cNvPr id="16" name="Shape 13"/>
          <p:cNvSpPr/>
          <p:nvPr/>
        </p:nvSpPr>
        <p:spPr>
          <a:xfrm>
            <a:off x="742593" y="6329720"/>
            <a:ext cx="477322" cy="477322"/>
          </a:xfrm>
          <a:prstGeom prst="roundRect">
            <a:avLst>
              <a:gd name="adj" fmla="val 18669"/>
            </a:avLst>
          </a:prstGeom>
          <a:solidFill>
            <a:srgbClr val="F0D4F7"/>
          </a:solidFill>
          <a:ln w="7620">
            <a:solidFill>
              <a:srgbClr val="D6BADD"/>
            </a:solidFill>
            <a:prstDash val="solid"/>
          </a:ln>
        </p:spPr>
      </p:sp>
      <p:sp>
        <p:nvSpPr>
          <p:cNvPr id="17" name="Text 14"/>
          <p:cNvSpPr/>
          <p:nvPr/>
        </p:nvSpPr>
        <p:spPr>
          <a:xfrm>
            <a:off x="906304" y="6418540"/>
            <a:ext cx="149781" cy="299561"/>
          </a:xfrm>
          <a:prstGeom prst="rect">
            <a:avLst/>
          </a:prstGeom>
          <a:noFill/>
          <a:ln/>
        </p:spPr>
        <p:txBody>
          <a:bodyPr wrap="none" lIns="0" tIns="0" rIns="0" bIns="0" rtlCol="0" anchor="t"/>
          <a:lstStyle/>
          <a:p>
            <a:pPr marL="0" indent="0" algn="ctr">
              <a:lnSpc>
                <a:spcPts val="2350"/>
              </a:lnSpc>
              <a:buNone/>
            </a:pPr>
            <a:r>
              <a:rPr lang="en-US" sz="2350" kern="0" spc="-47" dirty="0">
                <a:solidFill>
                  <a:srgbClr val="272525"/>
                </a:solidFill>
                <a:latin typeface="Source Serif Pro Semi Bold" pitchFamily="34" charset="0"/>
                <a:ea typeface="Source Serif Pro Semi Bold" pitchFamily="34" charset="-122"/>
                <a:cs typeface="Source Serif Pro Semi Bold" pitchFamily="34" charset="-120"/>
              </a:rPr>
              <a:t>4</a:t>
            </a:r>
            <a:endParaRPr lang="en-US" sz="2350" dirty="0"/>
          </a:p>
        </p:txBody>
      </p:sp>
      <p:sp>
        <p:nvSpPr>
          <p:cNvPr id="18" name="Text 15"/>
          <p:cNvSpPr/>
          <p:nvPr/>
        </p:nvSpPr>
        <p:spPr>
          <a:xfrm>
            <a:off x="1432084" y="6329720"/>
            <a:ext cx="2496026" cy="311944"/>
          </a:xfrm>
          <a:prstGeom prst="rect">
            <a:avLst/>
          </a:prstGeom>
          <a:noFill/>
          <a:ln/>
        </p:spPr>
        <p:txBody>
          <a:bodyPr wrap="none" lIns="0" tIns="0" rIns="0" bIns="0" rtlCol="0" anchor="t"/>
          <a:lstStyle/>
          <a:p>
            <a:pPr marL="0" indent="0">
              <a:lnSpc>
                <a:spcPts val="2450"/>
              </a:lnSpc>
              <a:buNone/>
            </a:pPr>
            <a:r>
              <a:rPr lang="en-US" sz="1950" kern="0" spc="-39" dirty="0">
                <a:solidFill>
                  <a:srgbClr val="272525"/>
                </a:solidFill>
                <a:latin typeface="Source Serif Pro Semi Bold" pitchFamily="34" charset="0"/>
                <a:ea typeface="Source Serif Pro Semi Bold" pitchFamily="34" charset="-122"/>
                <a:cs typeface="Source Serif Pro Semi Bold" pitchFamily="34" charset="-120"/>
              </a:rPr>
              <a:t>Scalability</a:t>
            </a:r>
            <a:endParaRPr lang="en-US" sz="1950" dirty="0"/>
          </a:p>
        </p:txBody>
      </p:sp>
      <p:sp>
        <p:nvSpPr>
          <p:cNvPr id="19" name="Text 16"/>
          <p:cNvSpPr/>
          <p:nvPr/>
        </p:nvSpPr>
        <p:spPr>
          <a:xfrm>
            <a:off x="1432084" y="6768941"/>
            <a:ext cx="6969323" cy="339447"/>
          </a:xfrm>
          <a:prstGeom prst="rect">
            <a:avLst/>
          </a:prstGeom>
          <a:noFill/>
          <a:ln/>
        </p:spPr>
        <p:txBody>
          <a:bodyPr wrap="none" lIns="0" tIns="0" rIns="0" bIns="0" rtlCol="0" anchor="t"/>
          <a:lstStyle/>
          <a:p>
            <a:pPr marL="0" indent="0">
              <a:lnSpc>
                <a:spcPts val="2650"/>
              </a:lnSpc>
              <a:buNone/>
            </a:pPr>
            <a:r>
              <a:rPr lang="en-US" sz="1650" kern="0" spc="-33" dirty="0">
                <a:solidFill>
                  <a:srgbClr val="272525"/>
                </a:solidFill>
                <a:latin typeface="Source Sans Pro" pitchFamily="34" charset="0"/>
                <a:ea typeface="Source Sans Pro" pitchFamily="34" charset="-122"/>
                <a:cs typeface="Source Sans Pro" pitchFamily="34" charset="-120"/>
              </a:rPr>
              <a:t>Designed to handle 1,000+ students concurrently, ensuring seamless performance.</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1279" y="944999"/>
            <a:ext cx="7721441" cy="1195626"/>
          </a:xfrm>
          <a:prstGeom prst="rect">
            <a:avLst/>
          </a:prstGeom>
          <a:noFill/>
          <a:ln/>
        </p:spPr>
        <p:txBody>
          <a:bodyPr wrap="square" lIns="0" tIns="0" rIns="0" bIns="0" rtlCol="0" anchor="t"/>
          <a:lstStyle/>
          <a:p>
            <a:pPr marL="0" indent="0">
              <a:lnSpc>
                <a:spcPts val="4700"/>
              </a:lnSpc>
              <a:buNone/>
            </a:pPr>
            <a:r>
              <a:rPr lang="en-US" sz="3750" kern="0" spc="-75" dirty="0">
                <a:solidFill>
                  <a:srgbClr val="000000"/>
                </a:solidFill>
                <a:latin typeface="Source Serif Pro Semi Bold" pitchFamily="34" charset="0"/>
                <a:ea typeface="Source Serif Pro Semi Bold" pitchFamily="34" charset="-122"/>
                <a:cs typeface="Source Serif Pro Semi Bold" pitchFamily="34" charset="-120"/>
              </a:rPr>
              <a:t>Role-Based Access Control: Security and User Management</a:t>
            </a:r>
            <a:endParaRPr lang="en-US" sz="3750" dirty="0"/>
          </a:p>
        </p:txBody>
      </p:sp>
      <p:sp>
        <p:nvSpPr>
          <p:cNvPr id="4" name="Shape 1"/>
          <p:cNvSpPr/>
          <p:nvPr/>
        </p:nvSpPr>
        <p:spPr>
          <a:xfrm>
            <a:off x="1004649" y="2445425"/>
            <a:ext cx="22860" cy="4839176"/>
          </a:xfrm>
          <a:prstGeom prst="roundRect">
            <a:avLst>
              <a:gd name="adj" fmla="val 373437"/>
            </a:avLst>
          </a:prstGeom>
          <a:solidFill>
            <a:srgbClr val="D6BADD"/>
          </a:solidFill>
          <a:ln/>
        </p:spPr>
      </p:sp>
      <p:sp>
        <p:nvSpPr>
          <p:cNvPr id="5" name="Shape 2"/>
          <p:cNvSpPr/>
          <p:nvPr/>
        </p:nvSpPr>
        <p:spPr>
          <a:xfrm>
            <a:off x="1221879" y="2891195"/>
            <a:ext cx="711279" cy="22860"/>
          </a:xfrm>
          <a:prstGeom prst="roundRect">
            <a:avLst>
              <a:gd name="adj" fmla="val 373437"/>
            </a:avLst>
          </a:prstGeom>
          <a:solidFill>
            <a:srgbClr val="D6BADD"/>
          </a:solidFill>
          <a:ln/>
        </p:spPr>
      </p:sp>
      <p:sp>
        <p:nvSpPr>
          <p:cNvPr id="6" name="Shape 3"/>
          <p:cNvSpPr/>
          <p:nvPr/>
        </p:nvSpPr>
        <p:spPr>
          <a:xfrm>
            <a:off x="787420" y="2674025"/>
            <a:ext cx="457319" cy="457319"/>
          </a:xfrm>
          <a:prstGeom prst="roundRect">
            <a:avLst>
              <a:gd name="adj" fmla="val 18667"/>
            </a:avLst>
          </a:prstGeom>
          <a:solidFill>
            <a:srgbClr val="F0D4F7"/>
          </a:solidFill>
          <a:ln w="7620">
            <a:solidFill>
              <a:srgbClr val="D6BADD"/>
            </a:solidFill>
            <a:prstDash val="solid"/>
          </a:ln>
        </p:spPr>
      </p:sp>
      <p:sp>
        <p:nvSpPr>
          <p:cNvPr id="7" name="Text 4"/>
          <p:cNvSpPr/>
          <p:nvPr/>
        </p:nvSpPr>
        <p:spPr>
          <a:xfrm>
            <a:off x="944344" y="2759154"/>
            <a:ext cx="143470" cy="286941"/>
          </a:xfrm>
          <a:prstGeom prst="rect">
            <a:avLst/>
          </a:prstGeom>
          <a:noFill/>
          <a:ln/>
        </p:spPr>
        <p:txBody>
          <a:bodyPr wrap="none" lIns="0" tIns="0" rIns="0" bIns="0" rtlCol="0" anchor="t"/>
          <a:lstStyle/>
          <a:p>
            <a:pPr marL="0" indent="0" algn="ctr">
              <a:lnSpc>
                <a:spcPts val="2250"/>
              </a:lnSpc>
              <a:buNone/>
            </a:pPr>
            <a:r>
              <a:rPr lang="en-US" sz="2250" kern="0" spc="-45"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250" dirty="0"/>
          </a:p>
        </p:txBody>
      </p:sp>
      <p:sp>
        <p:nvSpPr>
          <p:cNvPr id="8" name="Text 5"/>
          <p:cNvSpPr/>
          <p:nvPr/>
        </p:nvSpPr>
        <p:spPr>
          <a:xfrm>
            <a:off x="2133957" y="2648664"/>
            <a:ext cx="2391251" cy="298847"/>
          </a:xfrm>
          <a:prstGeom prst="rect">
            <a:avLst/>
          </a:prstGeom>
          <a:noFill/>
          <a:ln/>
        </p:spPr>
        <p:txBody>
          <a:bodyPr wrap="none" lIns="0" tIns="0" rIns="0" bIns="0" rtlCol="0" anchor="t"/>
          <a:lstStyle/>
          <a:p>
            <a:pPr marL="0" indent="0" algn="l">
              <a:lnSpc>
                <a:spcPts val="2350"/>
              </a:lnSpc>
              <a:buNone/>
            </a:pPr>
            <a:r>
              <a:rPr lang="en-US" sz="1850" kern="0" spc="-38" dirty="0">
                <a:solidFill>
                  <a:srgbClr val="272525"/>
                </a:solidFill>
                <a:latin typeface="Source Serif Pro Semi Bold" pitchFamily="34" charset="0"/>
                <a:ea typeface="Source Serif Pro Semi Bold" pitchFamily="34" charset="-122"/>
                <a:cs typeface="Source Serif Pro Semi Bold" pitchFamily="34" charset="-120"/>
              </a:rPr>
              <a:t>Administrator</a:t>
            </a:r>
            <a:endParaRPr lang="en-US" sz="1850" dirty="0"/>
          </a:p>
        </p:txBody>
      </p:sp>
      <p:sp>
        <p:nvSpPr>
          <p:cNvPr id="9" name="Text 6"/>
          <p:cNvSpPr/>
          <p:nvPr/>
        </p:nvSpPr>
        <p:spPr>
          <a:xfrm>
            <a:off x="2133957" y="3069431"/>
            <a:ext cx="6298763" cy="650319"/>
          </a:xfrm>
          <a:prstGeom prst="rect">
            <a:avLst/>
          </a:prstGeom>
          <a:noFill/>
          <a:ln/>
        </p:spPr>
        <p:txBody>
          <a:bodyPr wrap="square" lIns="0" tIns="0" rIns="0" bIns="0" rtlCol="0" anchor="t"/>
          <a:lstStyle/>
          <a:p>
            <a:pPr marL="0" indent="0" algn="l">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Full access to system configuration, user management, and report generation. Responsible for maintaining system security and integrity.</a:t>
            </a:r>
            <a:endParaRPr lang="en-US" sz="1600" dirty="0"/>
          </a:p>
        </p:txBody>
      </p:sp>
      <p:sp>
        <p:nvSpPr>
          <p:cNvPr id="10" name="Shape 7"/>
          <p:cNvSpPr/>
          <p:nvPr/>
        </p:nvSpPr>
        <p:spPr>
          <a:xfrm>
            <a:off x="1221879" y="4572000"/>
            <a:ext cx="711279" cy="22860"/>
          </a:xfrm>
          <a:prstGeom prst="roundRect">
            <a:avLst>
              <a:gd name="adj" fmla="val 373437"/>
            </a:avLst>
          </a:prstGeom>
          <a:solidFill>
            <a:srgbClr val="D6BADD"/>
          </a:solidFill>
          <a:ln/>
        </p:spPr>
      </p:sp>
      <p:sp>
        <p:nvSpPr>
          <p:cNvPr id="11" name="Shape 8"/>
          <p:cNvSpPr/>
          <p:nvPr/>
        </p:nvSpPr>
        <p:spPr>
          <a:xfrm>
            <a:off x="787420" y="4354830"/>
            <a:ext cx="457319" cy="457319"/>
          </a:xfrm>
          <a:prstGeom prst="roundRect">
            <a:avLst>
              <a:gd name="adj" fmla="val 18667"/>
            </a:avLst>
          </a:prstGeom>
          <a:solidFill>
            <a:srgbClr val="F0D4F7"/>
          </a:solidFill>
          <a:ln w="7620">
            <a:solidFill>
              <a:srgbClr val="D6BADD"/>
            </a:solidFill>
            <a:prstDash val="solid"/>
          </a:ln>
        </p:spPr>
      </p:sp>
      <p:sp>
        <p:nvSpPr>
          <p:cNvPr id="12" name="Text 9"/>
          <p:cNvSpPr/>
          <p:nvPr/>
        </p:nvSpPr>
        <p:spPr>
          <a:xfrm>
            <a:off x="944344" y="4439960"/>
            <a:ext cx="143470" cy="286941"/>
          </a:xfrm>
          <a:prstGeom prst="rect">
            <a:avLst/>
          </a:prstGeom>
          <a:noFill/>
          <a:ln/>
        </p:spPr>
        <p:txBody>
          <a:bodyPr wrap="none" lIns="0" tIns="0" rIns="0" bIns="0" rtlCol="0" anchor="t"/>
          <a:lstStyle/>
          <a:p>
            <a:pPr marL="0" indent="0" algn="ctr">
              <a:lnSpc>
                <a:spcPts val="2250"/>
              </a:lnSpc>
              <a:buNone/>
            </a:pPr>
            <a:r>
              <a:rPr lang="en-US" sz="2250" kern="0" spc="-45"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250" dirty="0"/>
          </a:p>
        </p:txBody>
      </p:sp>
      <p:sp>
        <p:nvSpPr>
          <p:cNvPr id="13" name="Text 10"/>
          <p:cNvSpPr/>
          <p:nvPr/>
        </p:nvSpPr>
        <p:spPr>
          <a:xfrm>
            <a:off x="2133957" y="4329470"/>
            <a:ext cx="2391251" cy="298847"/>
          </a:xfrm>
          <a:prstGeom prst="rect">
            <a:avLst/>
          </a:prstGeom>
          <a:noFill/>
          <a:ln/>
        </p:spPr>
        <p:txBody>
          <a:bodyPr wrap="none" lIns="0" tIns="0" rIns="0" bIns="0" rtlCol="0" anchor="t"/>
          <a:lstStyle/>
          <a:p>
            <a:pPr marL="0" indent="0" algn="l">
              <a:lnSpc>
                <a:spcPts val="2350"/>
              </a:lnSpc>
              <a:buNone/>
            </a:pPr>
            <a:r>
              <a:rPr lang="en-US" sz="1850" kern="0" spc="-38" dirty="0">
                <a:solidFill>
                  <a:srgbClr val="272525"/>
                </a:solidFill>
                <a:latin typeface="Source Serif Pro Semi Bold" pitchFamily="34" charset="0"/>
                <a:ea typeface="Source Serif Pro Semi Bold" pitchFamily="34" charset="-122"/>
                <a:cs typeface="Source Serif Pro Semi Bold" pitchFamily="34" charset="-120"/>
              </a:rPr>
              <a:t>Faculty</a:t>
            </a:r>
            <a:endParaRPr lang="en-US" sz="1850" dirty="0"/>
          </a:p>
        </p:txBody>
      </p:sp>
      <p:sp>
        <p:nvSpPr>
          <p:cNvPr id="14" name="Text 11"/>
          <p:cNvSpPr/>
          <p:nvPr/>
        </p:nvSpPr>
        <p:spPr>
          <a:xfrm>
            <a:off x="2133957" y="4750237"/>
            <a:ext cx="6298763" cy="650319"/>
          </a:xfrm>
          <a:prstGeom prst="rect">
            <a:avLst/>
          </a:prstGeom>
          <a:noFill/>
          <a:ln/>
        </p:spPr>
        <p:txBody>
          <a:bodyPr wrap="square" lIns="0" tIns="0" rIns="0" bIns="0" rtlCol="0" anchor="t"/>
          <a:lstStyle/>
          <a:p>
            <a:pPr marL="0" indent="0" algn="l">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Access to exam creation, grading, and result viewing. Can manage student enrollments and provide feedback on performance.</a:t>
            </a:r>
            <a:endParaRPr lang="en-US" sz="1600" dirty="0"/>
          </a:p>
        </p:txBody>
      </p:sp>
      <p:sp>
        <p:nvSpPr>
          <p:cNvPr id="15" name="Shape 12"/>
          <p:cNvSpPr/>
          <p:nvPr/>
        </p:nvSpPr>
        <p:spPr>
          <a:xfrm>
            <a:off x="1221879" y="6252805"/>
            <a:ext cx="711279" cy="22860"/>
          </a:xfrm>
          <a:prstGeom prst="roundRect">
            <a:avLst>
              <a:gd name="adj" fmla="val 373437"/>
            </a:avLst>
          </a:prstGeom>
          <a:solidFill>
            <a:srgbClr val="D6BADD"/>
          </a:solidFill>
          <a:ln/>
        </p:spPr>
      </p:sp>
      <p:sp>
        <p:nvSpPr>
          <p:cNvPr id="16" name="Shape 13"/>
          <p:cNvSpPr/>
          <p:nvPr/>
        </p:nvSpPr>
        <p:spPr>
          <a:xfrm>
            <a:off x="787420" y="6035635"/>
            <a:ext cx="457319" cy="457319"/>
          </a:xfrm>
          <a:prstGeom prst="roundRect">
            <a:avLst>
              <a:gd name="adj" fmla="val 18667"/>
            </a:avLst>
          </a:prstGeom>
          <a:solidFill>
            <a:srgbClr val="F0D4F7"/>
          </a:solidFill>
          <a:ln w="7620">
            <a:solidFill>
              <a:srgbClr val="D6BADD"/>
            </a:solidFill>
            <a:prstDash val="solid"/>
          </a:ln>
        </p:spPr>
      </p:sp>
      <p:sp>
        <p:nvSpPr>
          <p:cNvPr id="17" name="Text 14"/>
          <p:cNvSpPr/>
          <p:nvPr/>
        </p:nvSpPr>
        <p:spPr>
          <a:xfrm>
            <a:off x="944344" y="6120765"/>
            <a:ext cx="143470" cy="286941"/>
          </a:xfrm>
          <a:prstGeom prst="rect">
            <a:avLst/>
          </a:prstGeom>
          <a:noFill/>
          <a:ln/>
        </p:spPr>
        <p:txBody>
          <a:bodyPr wrap="none" lIns="0" tIns="0" rIns="0" bIns="0" rtlCol="0" anchor="t"/>
          <a:lstStyle/>
          <a:p>
            <a:pPr marL="0" indent="0" algn="ctr">
              <a:lnSpc>
                <a:spcPts val="2250"/>
              </a:lnSpc>
              <a:buNone/>
            </a:pPr>
            <a:r>
              <a:rPr lang="en-US" sz="2250" kern="0" spc="-45"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250" dirty="0"/>
          </a:p>
        </p:txBody>
      </p:sp>
      <p:sp>
        <p:nvSpPr>
          <p:cNvPr id="18" name="Text 15"/>
          <p:cNvSpPr/>
          <p:nvPr/>
        </p:nvSpPr>
        <p:spPr>
          <a:xfrm>
            <a:off x="2133957" y="6010275"/>
            <a:ext cx="2391251" cy="298847"/>
          </a:xfrm>
          <a:prstGeom prst="rect">
            <a:avLst/>
          </a:prstGeom>
          <a:noFill/>
          <a:ln/>
        </p:spPr>
        <p:txBody>
          <a:bodyPr wrap="none" lIns="0" tIns="0" rIns="0" bIns="0" rtlCol="0" anchor="t"/>
          <a:lstStyle/>
          <a:p>
            <a:pPr marL="0" indent="0" algn="l">
              <a:lnSpc>
                <a:spcPts val="2350"/>
              </a:lnSpc>
              <a:buNone/>
            </a:pPr>
            <a:r>
              <a:rPr lang="en-US" sz="1850" kern="0" spc="-38" dirty="0">
                <a:solidFill>
                  <a:srgbClr val="272525"/>
                </a:solidFill>
                <a:latin typeface="Source Serif Pro Semi Bold" pitchFamily="34" charset="0"/>
                <a:ea typeface="Source Serif Pro Semi Bold" pitchFamily="34" charset="-122"/>
                <a:cs typeface="Source Serif Pro Semi Bold" pitchFamily="34" charset="-120"/>
              </a:rPr>
              <a:t>Student</a:t>
            </a:r>
            <a:endParaRPr lang="en-US" sz="1850" dirty="0"/>
          </a:p>
        </p:txBody>
      </p:sp>
      <p:sp>
        <p:nvSpPr>
          <p:cNvPr id="19" name="Text 16"/>
          <p:cNvSpPr/>
          <p:nvPr/>
        </p:nvSpPr>
        <p:spPr>
          <a:xfrm>
            <a:off x="2133957" y="6431042"/>
            <a:ext cx="6298763" cy="650319"/>
          </a:xfrm>
          <a:prstGeom prst="rect">
            <a:avLst/>
          </a:prstGeom>
          <a:noFill/>
          <a:ln/>
        </p:spPr>
        <p:txBody>
          <a:bodyPr wrap="square" lIns="0" tIns="0" rIns="0" bIns="0" rtlCol="0" anchor="t"/>
          <a:lstStyle/>
          <a:p>
            <a:pPr marL="0" indent="0" algn="l">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Access to exam taking and result viewing. Limited access to personal data and performance reports. Cannot modify exam content or data.</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2294215"/>
            <a:ext cx="8899684"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System Architecture: A Holistic View</a:t>
            </a:r>
            <a:endParaRPr lang="en-US" sz="4400" dirty="0"/>
          </a:p>
        </p:txBody>
      </p:sp>
      <p:sp>
        <p:nvSpPr>
          <p:cNvPr id="3" name="Text 1"/>
          <p:cNvSpPr/>
          <p:nvPr/>
        </p:nvSpPr>
        <p:spPr>
          <a:xfrm>
            <a:off x="837724" y="3596521"/>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Semi Bold" pitchFamily="34" charset="0"/>
                <a:ea typeface="Source Serif Pro Semi Bold" pitchFamily="34" charset="-122"/>
                <a:cs typeface="Source Serif Pro Semi Bold" pitchFamily="34" charset="-120"/>
              </a:rPr>
              <a:t>Frontend</a:t>
            </a:r>
            <a:endParaRPr lang="en-US" sz="2200" dirty="0"/>
          </a:p>
        </p:txBody>
      </p:sp>
      <p:sp>
        <p:nvSpPr>
          <p:cNvPr id="4" name="Text 2"/>
          <p:cNvSpPr/>
          <p:nvPr/>
        </p:nvSpPr>
        <p:spPr>
          <a:xfrm>
            <a:off x="837724" y="4187785"/>
            <a:ext cx="3928586"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User-friendly interface for students and faculty. Features include exam access, submission, and report viewing.</a:t>
            </a:r>
          </a:p>
          <a:p>
            <a:pPr marL="0" indent="0">
              <a:lnSpc>
                <a:spcPts val="3000"/>
              </a:lnSpc>
              <a:buNone/>
            </a:pPr>
            <a:r>
              <a:rPr lang="en-US" sz="1850" kern="0" spc="-38" dirty="0">
                <a:solidFill>
                  <a:srgbClr val="272525"/>
                </a:solidFill>
                <a:latin typeface="Source Sans Pro" pitchFamily="34" charset="0"/>
              </a:rPr>
              <a:t>HTML5,CSS3,JAVASCRIPT,REACTJS</a:t>
            </a:r>
            <a:endParaRPr lang="en-US" sz="1850" dirty="0"/>
          </a:p>
        </p:txBody>
      </p:sp>
      <p:sp>
        <p:nvSpPr>
          <p:cNvPr id="5" name="Text 3"/>
          <p:cNvSpPr/>
          <p:nvPr/>
        </p:nvSpPr>
        <p:spPr>
          <a:xfrm>
            <a:off x="5357813" y="3596521"/>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Semi Bold" pitchFamily="34" charset="0"/>
                <a:ea typeface="Source Serif Pro Semi Bold" pitchFamily="34" charset="-122"/>
                <a:cs typeface="Source Serif Pro Semi Bold" pitchFamily="34" charset="-120"/>
              </a:rPr>
              <a:t>Backend</a:t>
            </a:r>
            <a:endParaRPr lang="en-US" sz="2200" dirty="0"/>
          </a:p>
        </p:txBody>
      </p:sp>
      <p:sp>
        <p:nvSpPr>
          <p:cNvPr id="6" name="Text 4"/>
          <p:cNvSpPr/>
          <p:nvPr/>
        </p:nvSpPr>
        <p:spPr>
          <a:xfrm>
            <a:off x="5357813" y="4187785"/>
            <a:ext cx="3928586"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Robust server-side logic for exam management, evaluation, and data storage. Designed for high availability and scalability.</a:t>
            </a:r>
          </a:p>
        </p:txBody>
      </p:sp>
      <p:sp>
        <p:nvSpPr>
          <p:cNvPr id="7" name="Text 5"/>
          <p:cNvSpPr/>
          <p:nvPr/>
        </p:nvSpPr>
        <p:spPr>
          <a:xfrm>
            <a:off x="9877901" y="3596521"/>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Semi Bold" pitchFamily="34" charset="0"/>
                <a:ea typeface="Source Serif Pro Semi Bold" pitchFamily="34" charset="-122"/>
                <a:cs typeface="Source Serif Pro Semi Bold" pitchFamily="34" charset="-120"/>
              </a:rPr>
              <a:t>Database</a:t>
            </a:r>
            <a:endParaRPr lang="en-US" sz="2200" dirty="0"/>
          </a:p>
        </p:txBody>
      </p:sp>
      <p:sp>
        <p:nvSpPr>
          <p:cNvPr id="8" name="Text 6"/>
          <p:cNvSpPr/>
          <p:nvPr/>
        </p:nvSpPr>
        <p:spPr>
          <a:xfrm>
            <a:off x="9877901" y="4187785"/>
            <a:ext cx="3928586"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Secure storage for exam content, student data, and results. Optimized for efficient data retrieval and real-time processing.</a:t>
            </a:r>
          </a:p>
          <a:p>
            <a:pPr>
              <a:lnSpc>
                <a:spcPts val="3000"/>
              </a:lnSpc>
            </a:pPr>
            <a:r>
              <a:rPr lang="en-US" sz="1850" kern="0" spc="-38" dirty="0">
                <a:solidFill>
                  <a:srgbClr val="272525"/>
                </a:solidFill>
                <a:latin typeface="Source Sans Pro" pitchFamily="34" charset="0"/>
              </a:rPr>
              <a:t>MONGODB5.0,POSTGRESQL</a:t>
            </a:r>
            <a:endParaRPr lang="en-US" sz="1850" dirty="0"/>
          </a:p>
          <a:p>
            <a:pPr marL="0" indent="0">
              <a:lnSpc>
                <a:spcPts val="3000"/>
              </a:lnSpc>
              <a:buNone/>
            </a:pP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65309" y="573167"/>
            <a:ext cx="7652861" cy="475059"/>
          </a:xfrm>
          <a:prstGeom prst="rect">
            <a:avLst/>
          </a:prstGeom>
          <a:noFill/>
          <a:ln/>
        </p:spPr>
        <p:txBody>
          <a:bodyPr wrap="none" lIns="0" tIns="0" rIns="0" bIns="0" rtlCol="0" anchor="t"/>
          <a:lstStyle/>
          <a:p>
            <a:pPr marL="0" indent="0">
              <a:lnSpc>
                <a:spcPts val="3700"/>
              </a:lnSpc>
              <a:buNone/>
            </a:pPr>
            <a:r>
              <a:rPr lang="en-US" sz="2950" kern="0" spc="-60" dirty="0">
                <a:solidFill>
                  <a:srgbClr val="000000"/>
                </a:solidFill>
                <a:latin typeface="Source Serif Pro Semi Bold" pitchFamily="34" charset="0"/>
                <a:ea typeface="Source Serif Pro Semi Bold" pitchFamily="34" charset="-122"/>
                <a:cs typeface="Source Serif Pro Semi Bold" pitchFamily="34" charset="-120"/>
              </a:rPr>
              <a:t>Database Design: Scalability for 1,000 Students</a:t>
            </a:r>
            <a:endParaRPr lang="en-US" sz="2950" dirty="0"/>
          </a:p>
        </p:txBody>
      </p:sp>
      <p:pic>
        <p:nvPicPr>
          <p:cNvPr id="3" name="Image 0" descr="preencoded.png"/>
          <p:cNvPicPr>
            <a:picLocks noChangeAspect="1"/>
          </p:cNvPicPr>
          <p:nvPr/>
        </p:nvPicPr>
        <p:blipFill>
          <a:blip r:embed="rId3"/>
          <a:stretch>
            <a:fillRect/>
          </a:stretch>
        </p:blipFill>
        <p:spPr>
          <a:xfrm>
            <a:off x="5372695" y="1290399"/>
            <a:ext cx="3884890" cy="4994791"/>
          </a:xfrm>
          <a:prstGeom prst="rect">
            <a:avLst/>
          </a:prstGeom>
        </p:spPr>
      </p:pic>
      <p:sp>
        <p:nvSpPr>
          <p:cNvPr id="4" name="Shape 1"/>
          <p:cNvSpPr/>
          <p:nvPr/>
        </p:nvSpPr>
        <p:spPr>
          <a:xfrm>
            <a:off x="565309" y="6466880"/>
            <a:ext cx="4392335" cy="1189434"/>
          </a:xfrm>
          <a:prstGeom prst="roundRect">
            <a:avLst>
              <a:gd name="adj" fmla="val 5703"/>
            </a:avLst>
          </a:prstGeom>
          <a:solidFill>
            <a:srgbClr val="F0D4F7"/>
          </a:solidFill>
          <a:ln w="7620">
            <a:solidFill>
              <a:srgbClr val="D6BADD"/>
            </a:solidFill>
            <a:prstDash val="solid"/>
          </a:ln>
        </p:spPr>
      </p:sp>
      <p:sp>
        <p:nvSpPr>
          <p:cNvPr id="5" name="Text 2"/>
          <p:cNvSpPr/>
          <p:nvPr/>
        </p:nvSpPr>
        <p:spPr>
          <a:xfrm>
            <a:off x="734378" y="6635948"/>
            <a:ext cx="1900118" cy="237530"/>
          </a:xfrm>
          <a:prstGeom prst="rect">
            <a:avLst/>
          </a:prstGeom>
          <a:noFill/>
          <a:ln/>
        </p:spPr>
        <p:txBody>
          <a:bodyPr wrap="none" lIns="0" tIns="0" rIns="0" bIns="0" rtlCol="0" anchor="t"/>
          <a:lstStyle/>
          <a:p>
            <a:pPr marL="0" indent="0">
              <a:lnSpc>
                <a:spcPts val="1850"/>
              </a:lnSpc>
              <a:buNone/>
            </a:pPr>
            <a:r>
              <a:rPr lang="en-US" sz="1450" kern="0" spc="-30" dirty="0">
                <a:solidFill>
                  <a:srgbClr val="272525"/>
                </a:solidFill>
                <a:latin typeface="Source Serif Pro Semi Bold" pitchFamily="34" charset="0"/>
                <a:ea typeface="Source Serif Pro Semi Bold" pitchFamily="34" charset="-122"/>
                <a:cs typeface="Source Serif Pro Semi Bold" pitchFamily="34" charset="-120"/>
              </a:rPr>
              <a:t>Student Table</a:t>
            </a:r>
            <a:endParaRPr lang="en-US" sz="1450" dirty="0"/>
          </a:p>
        </p:txBody>
      </p:sp>
      <p:sp>
        <p:nvSpPr>
          <p:cNvPr id="6" name="Text 3"/>
          <p:cNvSpPr/>
          <p:nvPr/>
        </p:nvSpPr>
        <p:spPr>
          <a:xfrm>
            <a:off x="734378" y="6970276"/>
            <a:ext cx="4054197" cy="516969"/>
          </a:xfrm>
          <a:prstGeom prst="rect">
            <a:avLst/>
          </a:prstGeom>
          <a:noFill/>
          <a:ln/>
        </p:spPr>
        <p:txBody>
          <a:bodyPr wrap="square" lIns="0" tIns="0" rIns="0" bIns="0" rtlCol="0" anchor="t"/>
          <a:lstStyle/>
          <a:p>
            <a:pPr marL="0" indent="0">
              <a:lnSpc>
                <a:spcPts val="2000"/>
              </a:lnSpc>
              <a:buNone/>
            </a:pPr>
            <a:r>
              <a:rPr lang="en-US" sz="1250" kern="0" spc="-25" dirty="0">
                <a:solidFill>
                  <a:srgbClr val="272525"/>
                </a:solidFill>
                <a:latin typeface="Source Sans Pro" pitchFamily="34" charset="0"/>
                <a:ea typeface="Source Sans Pro" pitchFamily="34" charset="-122"/>
                <a:cs typeface="Source Sans Pro" pitchFamily="34" charset="-120"/>
              </a:rPr>
              <a:t>Stores student IDs, names, and login credentials. Includes fields for enrollment details and course information.</a:t>
            </a:r>
            <a:endParaRPr lang="en-US" sz="1250" dirty="0"/>
          </a:p>
        </p:txBody>
      </p:sp>
      <p:sp>
        <p:nvSpPr>
          <p:cNvPr id="7" name="Shape 4"/>
          <p:cNvSpPr/>
          <p:nvPr/>
        </p:nvSpPr>
        <p:spPr>
          <a:xfrm>
            <a:off x="5077004" y="6527363"/>
            <a:ext cx="4392335" cy="1189434"/>
          </a:xfrm>
          <a:prstGeom prst="roundRect">
            <a:avLst>
              <a:gd name="adj" fmla="val 5703"/>
            </a:avLst>
          </a:prstGeom>
          <a:solidFill>
            <a:srgbClr val="F0D4F7"/>
          </a:solidFill>
          <a:ln w="7620">
            <a:solidFill>
              <a:srgbClr val="D6BADD"/>
            </a:solidFill>
            <a:prstDash val="solid"/>
          </a:ln>
        </p:spPr>
      </p:sp>
      <p:sp>
        <p:nvSpPr>
          <p:cNvPr id="8" name="Text 5"/>
          <p:cNvSpPr/>
          <p:nvPr/>
        </p:nvSpPr>
        <p:spPr>
          <a:xfrm>
            <a:off x="5288161" y="6635948"/>
            <a:ext cx="1900118" cy="237530"/>
          </a:xfrm>
          <a:prstGeom prst="rect">
            <a:avLst/>
          </a:prstGeom>
          <a:noFill/>
          <a:ln/>
        </p:spPr>
        <p:txBody>
          <a:bodyPr wrap="none" lIns="0" tIns="0" rIns="0" bIns="0" rtlCol="0" anchor="t"/>
          <a:lstStyle/>
          <a:p>
            <a:pPr marL="0" indent="0">
              <a:lnSpc>
                <a:spcPts val="1850"/>
              </a:lnSpc>
              <a:buNone/>
            </a:pPr>
            <a:r>
              <a:rPr lang="en-US" sz="1450" kern="0" spc="-30" dirty="0">
                <a:solidFill>
                  <a:srgbClr val="272525"/>
                </a:solidFill>
                <a:latin typeface="Source Serif Pro Semi Bold" pitchFamily="34" charset="0"/>
                <a:ea typeface="Source Serif Pro Semi Bold" pitchFamily="34" charset="-122"/>
                <a:cs typeface="Source Serif Pro Semi Bold" pitchFamily="34" charset="-120"/>
              </a:rPr>
              <a:t>Exam Table</a:t>
            </a:r>
            <a:endParaRPr lang="en-US" sz="1450" dirty="0"/>
          </a:p>
        </p:txBody>
      </p:sp>
      <p:sp>
        <p:nvSpPr>
          <p:cNvPr id="9" name="Text 6"/>
          <p:cNvSpPr/>
          <p:nvPr/>
        </p:nvSpPr>
        <p:spPr>
          <a:xfrm>
            <a:off x="5288161" y="6970276"/>
            <a:ext cx="4054197" cy="516969"/>
          </a:xfrm>
          <a:prstGeom prst="rect">
            <a:avLst/>
          </a:prstGeom>
          <a:noFill/>
          <a:ln/>
        </p:spPr>
        <p:txBody>
          <a:bodyPr wrap="square" lIns="0" tIns="0" rIns="0" bIns="0" rtlCol="0" anchor="t"/>
          <a:lstStyle/>
          <a:p>
            <a:pPr marL="0" indent="0">
              <a:lnSpc>
                <a:spcPts val="2000"/>
              </a:lnSpc>
              <a:buNone/>
            </a:pPr>
            <a:r>
              <a:rPr lang="en-US" sz="1250" kern="0" spc="-25" dirty="0">
                <a:solidFill>
                  <a:srgbClr val="272525"/>
                </a:solidFill>
                <a:latin typeface="Source Sans Pro" pitchFamily="34" charset="0"/>
                <a:ea typeface="Source Sans Pro" pitchFamily="34" charset="-122"/>
                <a:cs typeface="Source Sans Pro" pitchFamily="34" charset="-120"/>
              </a:rPr>
              <a:t>Stores exam IDs, titles, and question sets. Manages exam schedules and access permissions for different user roles.</a:t>
            </a:r>
            <a:endParaRPr lang="en-US" sz="1250" dirty="0"/>
          </a:p>
        </p:txBody>
      </p:sp>
      <p:sp>
        <p:nvSpPr>
          <p:cNvPr id="10" name="Shape 7"/>
          <p:cNvSpPr/>
          <p:nvPr/>
        </p:nvSpPr>
        <p:spPr>
          <a:xfrm>
            <a:off x="9672876" y="6466880"/>
            <a:ext cx="4392335" cy="1189434"/>
          </a:xfrm>
          <a:prstGeom prst="roundRect">
            <a:avLst>
              <a:gd name="adj" fmla="val 5703"/>
            </a:avLst>
          </a:prstGeom>
          <a:solidFill>
            <a:srgbClr val="F0D4F7"/>
          </a:solidFill>
          <a:ln w="7620">
            <a:solidFill>
              <a:srgbClr val="D6BADD"/>
            </a:solidFill>
            <a:prstDash val="solid"/>
          </a:ln>
        </p:spPr>
      </p:sp>
      <p:sp>
        <p:nvSpPr>
          <p:cNvPr id="11" name="Text 8"/>
          <p:cNvSpPr/>
          <p:nvPr/>
        </p:nvSpPr>
        <p:spPr>
          <a:xfrm>
            <a:off x="9841944" y="6635948"/>
            <a:ext cx="1900118" cy="237530"/>
          </a:xfrm>
          <a:prstGeom prst="rect">
            <a:avLst/>
          </a:prstGeom>
          <a:noFill/>
          <a:ln/>
        </p:spPr>
        <p:txBody>
          <a:bodyPr wrap="none" lIns="0" tIns="0" rIns="0" bIns="0" rtlCol="0" anchor="t"/>
          <a:lstStyle/>
          <a:p>
            <a:pPr marL="0" indent="0">
              <a:lnSpc>
                <a:spcPts val="1850"/>
              </a:lnSpc>
              <a:buNone/>
            </a:pPr>
            <a:r>
              <a:rPr lang="en-US" sz="1450" kern="0" spc="-30" dirty="0">
                <a:solidFill>
                  <a:srgbClr val="272525"/>
                </a:solidFill>
                <a:latin typeface="Source Serif Pro Semi Bold" pitchFamily="34" charset="0"/>
                <a:ea typeface="Source Serif Pro Semi Bold" pitchFamily="34" charset="-122"/>
                <a:cs typeface="Source Serif Pro Semi Bold" pitchFamily="34" charset="-120"/>
              </a:rPr>
              <a:t>Results Table</a:t>
            </a:r>
            <a:endParaRPr lang="en-US" sz="1450" dirty="0"/>
          </a:p>
        </p:txBody>
      </p:sp>
      <p:sp>
        <p:nvSpPr>
          <p:cNvPr id="12" name="Text 9"/>
          <p:cNvSpPr/>
          <p:nvPr/>
        </p:nvSpPr>
        <p:spPr>
          <a:xfrm>
            <a:off x="9841944" y="6970276"/>
            <a:ext cx="4054197" cy="516969"/>
          </a:xfrm>
          <a:prstGeom prst="rect">
            <a:avLst/>
          </a:prstGeom>
          <a:noFill/>
          <a:ln/>
        </p:spPr>
        <p:txBody>
          <a:bodyPr wrap="square" lIns="0" tIns="0" rIns="0" bIns="0" rtlCol="0" anchor="t"/>
          <a:lstStyle/>
          <a:p>
            <a:pPr marL="0" indent="0">
              <a:lnSpc>
                <a:spcPts val="2000"/>
              </a:lnSpc>
              <a:buNone/>
            </a:pPr>
            <a:r>
              <a:rPr lang="en-US" sz="1250" kern="0" spc="-25" dirty="0">
                <a:solidFill>
                  <a:srgbClr val="272525"/>
                </a:solidFill>
                <a:latin typeface="Source Sans Pro" pitchFamily="34" charset="0"/>
                <a:ea typeface="Source Sans Pro" pitchFamily="34" charset="-122"/>
                <a:cs typeface="Source Sans Pro" pitchFamily="34" charset="-120"/>
              </a:rPr>
              <a:t>Stores student answers, scores, and submission timestamps. Enables real-time result calculation and performance tracking.</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218381" cy="2696408"/>
          </a:xfrm>
          <a:prstGeom prst="rect">
            <a:avLst/>
          </a:prstGeom>
        </p:spPr>
      </p:pic>
      <p:sp>
        <p:nvSpPr>
          <p:cNvPr id="3" name="Text 0"/>
          <p:cNvSpPr/>
          <p:nvPr/>
        </p:nvSpPr>
        <p:spPr>
          <a:xfrm>
            <a:off x="754975" y="3369350"/>
            <a:ext cx="12818507" cy="634365"/>
          </a:xfrm>
          <a:prstGeom prst="rect">
            <a:avLst/>
          </a:prstGeom>
          <a:noFill/>
          <a:ln/>
        </p:spPr>
        <p:txBody>
          <a:bodyPr wrap="none" lIns="0" tIns="0" rIns="0" bIns="0" rtlCol="0" anchor="t"/>
          <a:lstStyle/>
          <a:p>
            <a:pPr marL="0" indent="0">
              <a:lnSpc>
                <a:spcPts val="4950"/>
              </a:lnSpc>
              <a:buNone/>
            </a:pPr>
            <a:r>
              <a:rPr lang="en-US" sz="3950" kern="0" spc="-80" dirty="0">
                <a:solidFill>
                  <a:srgbClr val="000000"/>
                </a:solidFill>
                <a:latin typeface="Source Serif Pro Semi Bold" pitchFamily="34" charset="0"/>
                <a:ea typeface="Source Serif Pro Semi Bold" pitchFamily="34" charset="-122"/>
                <a:cs typeface="Source Serif Pro Semi Bold" pitchFamily="34" charset="-120"/>
              </a:rPr>
              <a:t>Input Mechanisms: Exam Interface and Answer Collection</a:t>
            </a:r>
            <a:endParaRPr lang="en-US" sz="3950" dirty="0"/>
          </a:p>
        </p:txBody>
      </p:sp>
      <p:pic>
        <p:nvPicPr>
          <p:cNvPr id="4" name="Image 1" descr="preencoded.png"/>
          <p:cNvPicPr>
            <a:picLocks noChangeAspect="1"/>
          </p:cNvPicPr>
          <p:nvPr/>
        </p:nvPicPr>
        <p:blipFill>
          <a:blip r:embed="rId4"/>
          <a:stretch>
            <a:fillRect/>
          </a:stretch>
        </p:blipFill>
        <p:spPr>
          <a:xfrm>
            <a:off x="754975" y="4327208"/>
            <a:ext cx="4373404" cy="862846"/>
          </a:xfrm>
          <a:prstGeom prst="rect">
            <a:avLst/>
          </a:prstGeom>
        </p:spPr>
      </p:pic>
      <p:sp>
        <p:nvSpPr>
          <p:cNvPr id="5" name="Text 1"/>
          <p:cNvSpPr/>
          <p:nvPr/>
        </p:nvSpPr>
        <p:spPr>
          <a:xfrm>
            <a:off x="970598" y="5513546"/>
            <a:ext cx="2537817" cy="317302"/>
          </a:xfrm>
          <a:prstGeom prst="rect">
            <a:avLst/>
          </a:prstGeom>
          <a:noFill/>
          <a:ln/>
        </p:spPr>
        <p:txBody>
          <a:bodyPr wrap="none" lIns="0" tIns="0" rIns="0" bIns="0" rtlCol="0" anchor="t"/>
          <a:lstStyle/>
          <a:p>
            <a:pPr marL="0" indent="0" algn="l">
              <a:lnSpc>
                <a:spcPts val="2450"/>
              </a:lnSpc>
              <a:buNone/>
            </a:pPr>
            <a:r>
              <a:rPr lang="en-US" sz="1950" kern="0" spc="-40" dirty="0">
                <a:solidFill>
                  <a:srgbClr val="272525"/>
                </a:solidFill>
                <a:latin typeface="Source Serif Pro Semi Bold" pitchFamily="34" charset="0"/>
                <a:ea typeface="Source Serif Pro Semi Bold" pitchFamily="34" charset="-122"/>
                <a:cs typeface="Source Serif Pro Semi Bold" pitchFamily="34" charset="-120"/>
              </a:rPr>
              <a:t>Exam Interface</a:t>
            </a:r>
            <a:endParaRPr lang="en-US" sz="1950" dirty="0"/>
          </a:p>
        </p:txBody>
      </p:sp>
      <p:sp>
        <p:nvSpPr>
          <p:cNvPr id="6" name="Text 2"/>
          <p:cNvSpPr/>
          <p:nvPr/>
        </p:nvSpPr>
        <p:spPr>
          <a:xfrm>
            <a:off x="970598" y="5960269"/>
            <a:ext cx="3942159" cy="1380649"/>
          </a:xfrm>
          <a:prstGeom prst="rect">
            <a:avLst/>
          </a:prstGeom>
          <a:noFill/>
          <a:ln/>
        </p:spPr>
        <p:txBody>
          <a:bodyPr wrap="square" lIns="0" tIns="0" rIns="0" bIns="0" rtlCol="0" anchor="t"/>
          <a:lstStyle/>
          <a:p>
            <a:pPr marL="0" indent="0" algn="l">
              <a:lnSpc>
                <a:spcPts val="2700"/>
              </a:lnSpc>
              <a:buNone/>
            </a:pPr>
            <a:r>
              <a:rPr lang="en-US" sz="1650" kern="0" spc="-34" dirty="0">
                <a:solidFill>
                  <a:srgbClr val="272525"/>
                </a:solidFill>
                <a:latin typeface="Source Sans Pro" pitchFamily="34" charset="0"/>
                <a:ea typeface="Source Sans Pro" pitchFamily="34" charset="-122"/>
                <a:cs typeface="Source Sans Pro" pitchFamily="34" charset="-120"/>
              </a:rPr>
              <a:t>Web-based interface for displaying questions and accepting student responses. Supports multiple question types and secure submission.</a:t>
            </a:r>
            <a:endParaRPr lang="en-US" sz="1650" dirty="0"/>
          </a:p>
        </p:txBody>
      </p:sp>
      <p:pic>
        <p:nvPicPr>
          <p:cNvPr id="7" name="Image 2" descr="preencoded.png"/>
          <p:cNvPicPr>
            <a:picLocks noChangeAspect="1"/>
          </p:cNvPicPr>
          <p:nvPr/>
        </p:nvPicPr>
        <p:blipFill>
          <a:blip r:embed="rId5"/>
          <a:stretch>
            <a:fillRect/>
          </a:stretch>
        </p:blipFill>
        <p:spPr>
          <a:xfrm>
            <a:off x="5128379" y="4327208"/>
            <a:ext cx="4373523" cy="862846"/>
          </a:xfrm>
          <a:prstGeom prst="rect">
            <a:avLst/>
          </a:prstGeom>
        </p:spPr>
      </p:pic>
      <p:sp>
        <p:nvSpPr>
          <p:cNvPr id="8" name="Text 3"/>
          <p:cNvSpPr/>
          <p:nvPr/>
        </p:nvSpPr>
        <p:spPr>
          <a:xfrm>
            <a:off x="5344001" y="5513546"/>
            <a:ext cx="2537817" cy="317302"/>
          </a:xfrm>
          <a:prstGeom prst="rect">
            <a:avLst/>
          </a:prstGeom>
          <a:noFill/>
          <a:ln/>
        </p:spPr>
        <p:txBody>
          <a:bodyPr wrap="none" lIns="0" tIns="0" rIns="0" bIns="0" rtlCol="0" anchor="t"/>
          <a:lstStyle/>
          <a:p>
            <a:pPr marL="0" indent="0" algn="l">
              <a:lnSpc>
                <a:spcPts val="2450"/>
              </a:lnSpc>
              <a:buNone/>
            </a:pPr>
            <a:r>
              <a:rPr lang="en-US" sz="1950" kern="0" spc="-40" dirty="0">
                <a:solidFill>
                  <a:srgbClr val="272525"/>
                </a:solidFill>
                <a:latin typeface="Source Serif Pro Semi Bold" pitchFamily="34" charset="0"/>
                <a:ea typeface="Source Serif Pro Semi Bold" pitchFamily="34" charset="-122"/>
                <a:cs typeface="Source Serif Pro Semi Bold" pitchFamily="34" charset="-120"/>
              </a:rPr>
              <a:t>Answer Collection</a:t>
            </a:r>
            <a:endParaRPr lang="en-US" sz="1950" dirty="0"/>
          </a:p>
        </p:txBody>
      </p:sp>
      <p:sp>
        <p:nvSpPr>
          <p:cNvPr id="9" name="Text 4"/>
          <p:cNvSpPr/>
          <p:nvPr/>
        </p:nvSpPr>
        <p:spPr>
          <a:xfrm>
            <a:off x="5344001" y="5960269"/>
            <a:ext cx="3942278" cy="1380649"/>
          </a:xfrm>
          <a:prstGeom prst="rect">
            <a:avLst/>
          </a:prstGeom>
          <a:noFill/>
          <a:ln/>
        </p:spPr>
        <p:txBody>
          <a:bodyPr wrap="square" lIns="0" tIns="0" rIns="0" bIns="0" rtlCol="0" anchor="t"/>
          <a:lstStyle/>
          <a:p>
            <a:pPr marL="0" indent="0" algn="l">
              <a:lnSpc>
                <a:spcPts val="2700"/>
              </a:lnSpc>
              <a:buNone/>
            </a:pPr>
            <a:r>
              <a:rPr lang="en-US" sz="1650" kern="0" spc="-34" dirty="0">
                <a:solidFill>
                  <a:srgbClr val="272525"/>
                </a:solidFill>
                <a:latin typeface="Source Sans Pro" pitchFamily="34" charset="0"/>
                <a:ea typeface="Source Sans Pro" pitchFamily="34" charset="-122"/>
                <a:cs typeface="Source Sans Pro" pitchFamily="34" charset="-120"/>
              </a:rPr>
              <a:t>Automated collection of student answers during the exam. Ensures data integrity and prevents unauthorized access or modification.</a:t>
            </a:r>
            <a:endParaRPr lang="en-US" sz="1650" dirty="0"/>
          </a:p>
        </p:txBody>
      </p:sp>
      <p:pic>
        <p:nvPicPr>
          <p:cNvPr id="10" name="Image 3" descr="preencoded.png"/>
          <p:cNvPicPr>
            <a:picLocks noChangeAspect="1"/>
          </p:cNvPicPr>
          <p:nvPr/>
        </p:nvPicPr>
        <p:blipFill>
          <a:blip r:embed="rId6"/>
          <a:stretch>
            <a:fillRect/>
          </a:stretch>
        </p:blipFill>
        <p:spPr>
          <a:xfrm>
            <a:off x="9501902" y="4327208"/>
            <a:ext cx="4373523" cy="862846"/>
          </a:xfrm>
          <a:prstGeom prst="rect">
            <a:avLst/>
          </a:prstGeom>
        </p:spPr>
      </p:pic>
      <p:sp>
        <p:nvSpPr>
          <p:cNvPr id="11" name="Text 5"/>
          <p:cNvSpPr/>
          <p:nvPr/>
        </p:nvSpPr>
        <p:spPr>
          <a:xfrm>
            <a:off x="9717524" y="5513546"/>
            <a:ext cx="2537817" cy="317302"/>
          </a:xfrm>
          <a:prstGeom prst="rect">
            <a:avLst/>
          </a:prstGeom>
          <a:noFill/>
          <a:ln/>
        </p:spPr>
        <p:txBody>
          <a:bodyPr wrap="none" lIns="0" tIns="0" rIns="0" bIns="0" rtlCol="0" anchor="t"/>
          <a:lstStyle/>
          <a:p>
            <a:pPr marL="0" indent="0" algn="l">
              <a:lnSpc>
                <a:spcPts val="2450"/>
              </a:lnSpc>
              <a:buNone/>
            </a:pPr>
            <a:r>
              <a:rPr lang="en-US" sz="1950" kern="0" spc="-40" dirty="0">
                <a:solidFill>
                  <a:srgbClr val="272525"/>
                </a:solidFill>
                <a:latin typeface="Source Serif Pro Semi Bold" pitchFamily="34" charset="0"/>
                <a:ea typeface="Source Serif Pro Semi Bold" pitchFamily="34" charset="-122"/>
                <a:cs typeface="Source Serif Pro Semi Bold" pitchFamily="34" charset="-120"/>
              </a:rPr>
              <a:t>Data Validation</a:t>
            </a:r>
            <a:endParaRPr lang="en-US" sz="1950" dirty="0"/>
          </a:p>
        </p:txBody>
      </p:sp>
      <p:sp>
        <p:nvSpPr>
          <p:cNvPr id="12" name="Text 6"/>
          <p:cNvSpPr/>
          <p:nvPr/>
        </p:nvSpPr>
        <p:spPr>
          <a:xfrm>
            <a:off x="9717524" y="5960269"/>
            <a:ext cx="3942278" cy="1380649"/>
          </a:xfrm>
          <a:prstGeom prst="rect">
            <a:avLst/>
          </a:prstGeom>
          <a:noFill/>
          <a:ln/>
        </p:spPr>
        <p:txBody>
          <a:bodyPr wrap="square" lIns="0" tIns="0" rIns="0" bIns="0" rtlCol="0" anchor="t"/>
          <a:lstStyle/>
          <a:p>
            <a:pPr marL="0" indent="0" algn="l">
              <a:lnSpc>
                <a:spcPts val="2700"/>
              </a:lnSpc>
              <a:buNone/>
            </a:pPr>
            <a:r>
              <a:rPr lang="en-US" sz="1650" kern="0" spc="-34" dirty="0">
                <a:solidFill>
                  <a:srgbClr val="272525"/>
                </a:solidFill>
                <a:latin typeface="Source Sans Pro" pitchFamily="34" charset="0"/>
                <a:ea typeface="Source Sans Pro" pitchFamily="34" charset="-122"/>
                <a:cs typeface="Source Sans Pro" pitchFamily="34" charset="-120"/>
              </a:rPr>
              <a:t>Real-time validation of input data to prevent errors and ensure data quality. Includes checks for completeness and format compliance.</a:t>
            </a:r>
            <a:endParaRPr lang="en-US" sz="1650" dirty="0"/>
          </a:p>
        </p:txBody>
      </p:sp>
      <p:pic>
        <p:nvPicPr>
          <p:cNvPr id="13" name="Picture 12">
            <a:extLst>
              <a:ext uri="{FF2B5EF4-FFF2-40B4-BE49-F238E27FC236}">
                <a16:creationId xmlns:a16="http://schemas.microsoft.com/office/drawing/2014/main" id="{2EDFC3E8-2BC8-481A-BDD6-D1A18944B0DE}"/>
              </a:ext>
            </a:extLst>
          </p:cNvPr>
          <p:cNvPicPr>
            <a:picLocks noChangeAspect="1"/>
          </p:cNvPicPr>
          <p:nvPr/>
        </p:nvPicPr>
        <p:blipFill>
          <a:blip r:embed="rId7"/>
          <a:stretch>
            <a:fillRect/>
          </a:stretch>
        </p:blipFill>
        <p:spPr>
          <a:xfrm>
            <a:off x="7881817" y="0"/>
            <a:ext cx="5565241" cy="295835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065967"/>
            <a:ext cx="7468553" cy="1408033"/>
          </a:xfrm>
          <a:prstGeom prst="rect">
            <a:avLst/>
          </a:prstGeom>
          <a:noFill/>
          <a:ln/>
        </p:spPr>
        <p:txBody>
          <a:bodyPr wrap="squar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Output Reports: Real-Time Performance Analytics</a:t>
            </a:r>
            <a:endParaRPr lang="en-US" sz="4400" dirty="0"/>
          </a:p>
        </p:txBody>
      </p:sp>
      <p:pic>
        <p:nvPicPr>
          <p:cNvPr id="4" name="Image 1" descr="preencoded.png"/>
          <p:cNvPicPr>
            <a:picLocks noChangeAspect="1"/>
          </p:cNvPicPr>
          <p:nvPr/>
        </p:nvPicPr>
        <p:blipFill>
          <a:blip r:embed="rId4"/>
          <a:stretch>
            <a:fillRect/>
          </a:stretch>
        </p:blipFill>
        <p:spPr>
          <a:xfrm>
            <a:off x="6324124" y="2832973"/>
            <a:ext cx="562451" cy="562451"/>
          </a:xfrm>
          <a:prstGeom prst="rect">
            <a:avLst/>
          </a:prstGeom>
        </p:spPr>
      </p:pic>
      <p:sp>
        <p:nvSpPr>
          <p:cNvPr id="5" name="Text 1"/>
          <p:cNvSpPr/>
          <p:nvPr/>
        </p:nvSpPr>
        <p:spPr>
          <a:xfrm>
            <a:off x="6324124" y="3634740"/>
            <a:ext cx="2250162"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Score Distribution</a:t>
            </a:r>
            <a:endParaRPr lang="en-US" sz="2200" dirty="0"/>
          </a:p>
        </p:txBody>
      </p:sp>
      <p:sp>
        <p:nvSpPr>
          <p:cNvPr id="6" name="Text 2"/>
          <p:cNvSpPr/>
          <p:nvPr/>
        </p:nvSpPr>
        <p:spPr>
          <a:xfrm>
            <a:off x="6324124" y="4130278"/>
            <a:ext cx="2250162" cy="268116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Graphical representation of score distribution for each exam. Identifies areas of strength and weakness in student performance.</a:t>
            </a:r>
            <a:endParaRPr lang="en-US" sz="1850" dirty="0"/>
          </a:p>
        </p:txBody>
      </p:sp>
      <p:pic>
        <p:nvPicPr>
          <p:cNvPr id="7" name="Image 2" descr="preencoded.png"/>
          <p:cNvPicPr>
            <a:picLocks noChangeAspect="1"/>
          </p:cNvPicPr>
          <p:nvPr/>
        </p:nvPicPr>
        <p:blipFill>
          <a:blip r:embed="rId5"/>
          <a:stretch>
            <a:fillRect/>
          </a:stretch>
        </p:blipFill>
        <p:spPr>
          <a:xfrm>
            <a:off x="8933259" y="2832973"/>
            <a:ext cx="562451" cy="562451"/>
          </a:xfrm>
          <a:prstGeom prst="rect">
            <a:avLst/>
          </a:prstGeom>
        </p:spPr>
      </p:pic>
      <p:sp>
        <p:nvSpPr>
          <p:cNvPr id="8" name="Text 3"/>
          <p:cNvSpPr/>
          <p:nvPr/>
        </p:nvSpPr>
        <p:spPr>
          <a:xfrm>
            <a:off x="8933259" y="3634740"/>
            <a:ext cx="2250162"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Detailed Reports</a:t>
            </a:r>
            <a:endParaRPr lang="en-US" sz="2200" dirty="0"/>
          </a:p>
        </p:txBody>
      </p:sp>
      <p:sp>
        <p:nvSpPr>
          <p:cNvPr id="9" name="Text 4"/>
          <p:cNvSpPr/>
          <p:nvPr/>
        </p:nvSpPr>
        <p:spPr>
          <a:xfrm>
            <a:off x="8933259" y="4130278"/>
            <a:ext cx="2250162" cy="2298144"/>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Comprehensive reports with individual student scores and question-wise analysis. Supports drill-down into specific areas of interest.</a:t>
            </a:r>
            <a:endParaRPr lang="en-US" sz="1850" dirty="0"/>
          </a:p>
        </p:txBody>
      </p:sp>
      <p:pic>
        <p:nvPicPr>
          <p:cNvPr id="10" name="Image 3" descr="preencoded.png"/>
          <p:cNvPicPr>
            <a:picLocks noChangeAspect="1"/>
          </p:cNvPicPr>
          <p:nvPr/>
        </p:nvPicPr>
        <p:blipFill>
          <a:blip r:embed="rId6"/>
          <a:stretch>
            <a:fillRect/>
          </a:stretch>
        </p:blipFill>
        <p:spPr>
          <a:xfrm>
            <a:off x="11542395" y="2832973"/>
            <a:ext cx="562570" cy="562570"/>
          </a:xfrm>
          <a:prstGeom prst="rect">
            <a:avLst/>
          </a:prstGeom>
        </p:spPr>
      </p:pic>
      <p:sp>
        <p:nvSpPr>
          <p:cNvPr id="11" name="Text 5"/>
          <p:cNvSpPr/>
          <p:nvPr/>
        </p:nvSpPr>
        <p:spPr>
          <a:xfrm>
            <a:off x="11542395" y="3634859"/>
            <a:ext cx="2250281" cy="703898"/>
          </a:xfrm>
          <a:prstGeom prst="rect">
            <a:avLst/>
          </a:prstGeom>
          <a:noFill/>
          <a:ln/>
        </p:spPr>
        <p:txBody>
          <a:bodyPr wrap="squar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Performance Trends</a:t>
            </a:r>
            <a:endParaRPr lang="en-US" sz="2200" dirty="0"/>
          </a:p>
        </p:txBody>
      </p:sp>
      <p:sp>
        <p:nvSpPr>
          <p:cNvPr id="12" name="Text 6"/>
          <p:cNvSpPr/>
          <p:nvPr/>
        </p:nvSpPr>
        <p:spPr>
          <a:xfrm>
            <a:off x="11542395" y="4482346"/>
            <a:ext cx="2250281" cy="268116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Track student performance over time to identify learning patterns and trends. Enables early intervention and personalized support.</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1051</Words>
  <Application>Microsoft Office PowerPoint</Application>
  <PresentationFormat>Custom</PresentationFormat>
  <Paragraphs>156</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Source Sans Pro</vt:lpstr>
      <vt:lpstr>Source Serif Pro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Prasanna Kumar Anbazhagan</cp:lastModifiedBy>
  <cp:revision>5</cp:revision>
  <dcterms:created xsi:type="dcterms:W3CDTF">2025-02-18T16:03:47Z</dcterms:created>
  <dcterms:modified xsi:type="dcterms:W3CDTF">2025-02-19T08:04:09Z</dcterms:modified>
</cp:coreProperties>
</file>